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2" r:id="rId2"/>
    <p:sldId id="264" r:id="rId3"/>
    <p:sldId id="278" r:id="rId4"/>
    <p:sldId id="259" r:id="rId5"/>
    <p:sldId id="269" r:id="rId6"/>
    <p:sldId id="261" r:id="rId7"/>
    <p:sldId id="289" r:id="rId8"/>
    <p:sldId id="290" r:id="rId9"/>
    <p:sldId id="279" r:id="rId10"/>
    <p:sldId id="281" r:id="rId11"/>
    <p:sldId id="271" r:id="rId12"/>
    <p:sldId id="280" r:id="rId13"/>
    <p:sldId id="288" r:id="rId14"/>
    <p:sldId id="272" r:id="rId15"/>
    <p:sldId id="284" r:id="rId16"/>
    <p:sldId id="285" r:id="rId17"/>
    <p:sldId id="286" r:id="rId18"/>
    <p:sldId id="287" r:id="rId19"/>
    <p:sldId id="275" r:id="rId20"/>
    <p:sldId id="260" r:id="rId21"/>
    <p:sldId id="277" r:id="rId22"/>
    <p:sldId id="282" r:id="rId23"/>
    <p:sldId id="283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71"/>
    <a:srgbClr val="FDC7E2"/>
    <a:srgbClr val="FC9ACB"/>
    <a:srgbClr val="B2B2B2"/>
    <a:srgbClr val="F9F3EB"/>
    <a:srgbClr val="F6ECDE"/>
    <a:srgbClr val="F2E3CE"/>
    <a:srgbClr val="ECD7BA"/>
    <a:srgbClr val="D9D5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96013" autoAdjust="0"/>
  </p:normalViewPr>
  <p:slideViewPr>
    <p:cSldViewPr>
      <p:cViewPr>
        <p:scale>
          <a:sx n="80" d="100"/>
          <a:sy n="80" d="100"/>
        </p:scale>
        <p:origin x="-132" y="60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01/06/2015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le type</a:t>
            </a:r>
            <a:r>
              <a:rPr lang="fr-FR" baseline="0" dirty="0" smtClean="0"/>
              <a:t> de recherche </a:t>
            </a:r>
            <a:r>
              <a:rPr lang="fr-FR" baseline="0" dirty="0" err="1" smtClean="0"/>
              <a:t>selectionné</a:t>
            </a:r>
            <a:r>
              <a:rPr lang="fr-FR" baseline="0" dirty="0" smtClean="0"/>
              <a:t> par l’utilisateur, la valeur envoyée en GET n’est pas la même. 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fr-FR" baseline="0" dirty="0" smtClean="0">
                <a:sym typeface="Wingdings" panose="05000000000000000000" pitchFamily="2" charset="2"/>
              </a:rPr>
              <a:t>Cette valeur est testée. Pour chaque valeur, on a une requête SQL correspondant</a:t>
            </a:r>
          </a:p>
          <a:p>
            <a:pPr marL="171450" indent="-171450">
              <a:buFont typeface="Wingdings" pitchFamily="2" charset="2"/>
              <a:buChar char="è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Lorsque l’utilisateur sélectionne une recherche par genre, une liste déroulante apparaît. Elle correspond à celle utilisée dans le cadre de l’</a:t>
            </a:r>
            <a:r>
              <a:rPr lang="fr-FR" baseline="0" dirty="0" err="1" smtClean="0">
                <a:sym typeface="Wingdings" panose="05000000000000000000" pitchFamily="2" charset="2"/>
              </a:rPr>
              <a:t>upload</a:t>
            </a:r>
            <a:r>
              <a:rPr lang="fr-FR" baseline="0" dirty="0" smtClean="0">
                <a:sym typeface="Wingdings" panose="05000000000000000000" pitchFamily="2" charset="2"/>
              </a:rPr>
              <a:t> de musiques. </a:t>
            </a:r>
          </a:p>
          <a:p>
            <a:pPr marL="0" indent="0">
              <a:buFont typeface="Wingdings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a utilisé du </a:t>
            </a:r>
            <a:r>
              <a:rPr lang="fr-FR" baseline="0" dirty="0" err="1" smtClean="0">
                <a:sym typeface="Wingdings" panose="05000000000000000000" pitchFamily="2" charset="2"/>
              </a:rPr>
              <a:t>Javascript</a:t>
            </a:r>
            <a:r>
              <a:rPr lang="fr-FR" baseline="0" dirty="0" smtClean="0">
                <a:sym typeface="Wingdings" panose="05000000000000000000" pitchFamily="2" charset="2"/>
              </a:rPr>
              <a:t> pour implémenter ce mécanisme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7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97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Conclusion : Projet fonctionnel mais peu viable pour une vraie utilisation de masse (</a:t>
            </a:r>
            <a:r>
              <a:rPr lang="fr-FR" dirty="0" err="1" smtClean="0"/>
              <a:t>Soundcloud</a:t>
            </a:r>
            <a:r>
              <a:rPr lang="fr-FR" dirty="0" smtClean="0"/>
              <a:t>, Deezer, etc…)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2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01/06/2015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01/06/2015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01/06/2015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01/06/2015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01/06/2015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01/06/2015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01/06/2015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01/06/2015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01/06/2015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01/06/2015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01/06/2015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01/06/2015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-weller.no-ip.org/cocosoun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8.jpeg"/><Relationship Id="rId9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908296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xx juin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modélisation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/>
        </p:blipFill>
        <p:spPr>
          <a:xfrm>
            <a:off x="1331184" y="1547850"/>
            <a:ext cx="6909688" cy="479537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Connecteur droit avec flèche 3"/>
          <p:cNvCxnSpPr/>
          <p:nvPr/>
        </p:nvCxnSpPr>
        <p:spPr>
          <a:xfrm>
            <a:off x="2051720" y="2483824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051720" y="2665940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085628" y="2872439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e 26"/>
          <p:cNvGrpSpPr/>
          <p:nvPr/>
        </p:nvGrpSpPr>
        <p:grpSpPr>
          <a:xfrm>
            <a:off x="3805312" y="2981530"/>
            <a:ext cx="232758" cy="154496"/>
            <a:chOff x="3805312" y="2664470"/>
            <a:chExt cx="232758" cy="154496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8" name="Connecteur droit avec flèche 37"/>
          <p:cNvCxnSpPr/>
          <p:nvPr/>
        </p:nvCxnSpPr>
        <p:spPr>
          <a:xfrm flipH="1">
            <a:off x="2051720" y="3458028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3856112" y="3930334"/>
            <a:ext cx="21030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e 42"/>
          <p:cNvGrpSpPr/>
          <p:nvPr/>
        </p:nvGrpSpPr>
        <p:grpSpPr>
          <a:xfrm>
            <a:off x="6050260" y="4034092"/>
            <a:ext cx="232758" cy="154496"/>
            <a:chOff x="3805312" y="2664470"/>
            <a:chExt cx="232758" cy="154496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7" name="Connecteur droit avec flèche 46"/>
          <p:cNvCxnSpPr/>
          <p:nvPr/>
        </p:nvCxnSpPr>
        <p:spPr>
          <a:xfrm flipH="1">
            <a:off x="3812550" y="464279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3795152" y="5042204"/>
            <a:ext cx="21390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6032800" y="5091352"/>
            <a:ext cx="232758" cy="154496"/>
            <a:chOff x="3805312" y="2664470"/>
            <a:chExt cx="232758" cy="154496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6035020" y="5546260"/>
            <a:ext cx="232758" cy="154496"/>
            <a:chOff x="3805312" y="2664470"/>
            <a:chExt cx="232758" cy="154496"/>
          </a:xfrm>
        </p:grpSpPr>
        <p:cxnSp>
          <p:nvCxnSpPr>
            <p:cNvPr id="55" name="Connecteur droit 54"/>
            <p:cNvCxnSpPr/>
            <p:nvPr/>
          </p:nvCxnSpPr>
          <p:spPr>
            <a:xfrm>
              <a:off x="3832870" y="2672916"/>
              <a:ext cx="20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025610" y="2664470"/>
              <a:ext cx="0" cy="1544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3805312" y="2818966"/>
              <a:ext cx="21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8" name="Connecteur droit avec flèche 57"/>
          <p:cNvCxnSpPr/>
          <p:nvPr/>
        </p:nvCxnSpPr>
        <p:spPr>
          <a:xfrm flipH="1">
            <a:off x="2016160" y="5834292"/>
            <a:ext cx="169174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6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6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ZoneTexte 7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7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ZoneTexte 7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5" name="Groupe 7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7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7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ZoneTexte 7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8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ZoneTexte 8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8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ZoneTexte 8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8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ZoneTexte 8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9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ZoneTexte 9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94" name="Flèche droite 9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8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: développement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1872341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49695" y="3174700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$_POST[‘identifiant’]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858413" y="1872341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Envoi du formulaire?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334630" y="1874980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sélectionné?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837682" y="1860466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Taille du fichier?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44572" y="1860466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Extension du fichier?</a:t>
              </a:r>
              <a:endParaRPr lang="en-GB" sz="1400" b="1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1667" y="313189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e 26"/>
          <p:cNvGrpSpPr/>
          <p:nvPr/>
        </p:nvGrpSpPr>
        <p:grpSpPr>
          <a:xfrm>
            <a:off x="1889346" y="3174700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upload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’]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859585" y="311456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e 37"/>
          <p:cNvGrpSpPr/>
          <p:nvPr/>
        </p:nvGrpSpPr>
        <p:grpSpPr>
          <a:xfrm>
            <a:off x="3195864" y="3189214"/>
            <a:ext cx="2269101" cy="996237"/>
            <a:chOff x="431236" y="2939177"/>
            <a:chExt cx="2075821" cy="996237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19962" y="3196750"/>
              <a:ext cx="19297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</a:t>
              </a:r>
              <a:r>
                <a:rPr lang="fr-FR" sz="1400" b="1" dirty="0" err="1">
                  <a:solidFill>
                    <a:schemeClr val="bg1"/>
                  </a:solidFill>
                </a:rPr>
                <a:t>error</a:t>
              </a:r>
              <a:r>
                <a:rPr lang="fr-FR" sz="1400" b="1" dirty="0">
                  <a:solidFill>
                    <a:schemeClr val="bg1"/>
                  </a:solidFill>
                </a:rPr>
                <a:t>']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!= </a:t>
              </a:r>
              <a:r>
                <a:rPr lang="fr-FR" sz="1400" b="1" dirty="0">
                  <a:solidFill>
                    <a:schemeClr val="bg1"/>
                  </a:solidFill>
                </a:rPr>
                <a:t>0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131840" y="3169996"/>
            <a:ext cx="238997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e 42"/>
          <p:cNvGrpSpPr/>
          <p:nvPr/>
        </p:nvGrpSpPr>
        <p:grpSpPr>
          <a:xfrm>
            <a:off x="4907804" y="3174700"/>
            <a:ext cx="1929702" cy="936104"/>
            <a:chOff x="377230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= 20Mo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34717" y="3140312"/>
            <a:ext cx="2141539" cy="1069959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/>
          <p:cNvGrpSpPr/>
          <p:nvPr/>
        </p:nvGrpSpPr>
        <p:grpSpPr>
          <a:xfrm>
            <a:off x="6375505" y="3168282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/>
                <a:t>in_array</a:t>
              </a:r>
              <a:r>
                <a:rPr lang="fr-FR" sz="1400" b="1" dirty="0"/>
                <a:t>($</a:t>
              </a:r>
              <a:r>
                <a:rPr lang="fr-FR" sz="1400" b="1" dirty="0" err="1"/>
                <a:t>type_file</a:t>
              </a:r>
              <a:r>
                <a:rPr lang="fr-FR" sz="1400" b="1" dirty="0" smtClean="0"/>
                <a:t>,</a:t>
              </a:r>
            </a:p>
            <a:p>
              <a:pPr algn="ctr"/>
              <a:r>
                <a:rPr lang="fr-FR" sz="1400" b="1" dirty="0" smtClean="0"/>
                <a:t>$</a:t>
              </a:r>
              <a:r>
                <a:rPr lang="fr-FR" sz="1400" b="1" dirty="0" err="1"/>
                <a:t>ext_autorisees</a:t>
              </a:r>
              <a:r>
                <a:rPr lang="fr-FR" sz="1400" b="1" dirty="0" smtClean="0"/>
                <a:t>)</a:t>
              </a:r>
              <a:endParaRPr lang="en-GB" sz="1400" b="1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948252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353355" y="3131899"/>
            <a:ext cx="187273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e 70"/>
          <p:cNvGrpSpPr/>
          <p:nvPr/>
        </p:nvGrpSpPr>
        <p:grpSpPr>
          <a:xfrm>
            <a:off x="1814470" y="3951329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dans la table musique?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8256" y="3951329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Fichier mis dans le répertoire du serveur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Création d’1 instance dans la table uploader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951329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Création d’1 instance dans la table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270720" y="5103457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PDO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55047" y="5103457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e 73"/>
          <p:cNvGrpSpPr/>
          <p:nvPr/>
        </p:nvGrpSpPr>
        <p:grpSpPr>
          <a:xfrm>
            <a:off x="1754553" y="5103457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espaces et de la casse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763452" y="5102269"/>
            <a:ext cx="1901337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e 79"/>
          <p:cNvGrpSpPr/>
          <p:nvPr/>
        </p:nvGrpSpPr>
        <p:grpSpPr>
          <a:xfrm>
            <a:off x="2851134" y="5096789"/>
            <a:ext cx="2905813" cy="1169551"/>
            <a:chOff x="431237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$_</a:t>
              </a:r>
              <a:r>
                <a:rPr lang="en-GB" sz="1400" b="1" dirty="0">
                  <a:solidFill>
                    <a:schemeClr val="bg1"/>
                  </a:solidFill>
                </a:rPr>
                <a:t>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</a:t>
              </a:r>
              <a:r>
                <a:rPr lang="en-GB" sz="1400" b="1" dirty="0" err="1">
                  <a:solidFill>
                    <a:schemeClr val="bg1"/>
                  </a:solidFill>
                </a:rPr>
                <a:t>tmp_name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schemeClr val="bg1"/>
                  </a:solidFill>
                </a:rPr>
                <a:t> </a:t>
              </a:r>
              <a:r>
                <a:rPr lang="en-GB" sz="1400" b="1" dirty="0">
                  <a:solidFill>
                    <a:schemeClr val="bg1"/>
                  </a:solidFill>
                </a:rPr>
                <a:t>'./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upload</a:t>
              </a:r>
              <a:r>
                <a:rPr lang="en-GB" sz="1400" b="1" dirty="0">
                  <a:solidFill>
                    <a:schemeClr val="bg1"/>
                  </a:solidFill>
                </a:rPr>
                <a:t>/'. $_FILES['</a:t>
              </a:r>
              <a:r>
                <a:rPr lang="en-GB" sz="1400" b="1" dirty="0" err="1">
                  <a:solidFill>
                    <a:schemeClr val="bg1"/>
                  </a:solidFill>
                </a:rPr>
                <a:t>fichier</a:t>
              </a:r>
              <a:r>
                <a:rPr lang="en-GB" sz="1400" b="1" dirty="0">
                  <a:solidFill>
                    <a:schemeClr val="bg1"/>
                  </a:solidFill>
                </a:rPr>
                <a:t>']['name</a:t>
              </a:r>
              <a:r>
                <a:rPr lang="en-GB" sz="1400" b="1" dirty="0" smtClean="0">
                  <a:solidFill>
                    <a:schemeClr val="bg1"/>
                  </a:solidFill>
                </a:rPr>
                <a:t>'])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714120" y="5094456"/>
            <a:ext cx="3111309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e 86"/>
          <p:cNvGrpSpPr/>
          <p:nvPr/>
        </p:nvGrpSpPr>
        <p:grpSpPr>
          <a:xfrm>
            <a:off x="4845083" y="5101164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Requête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mySQL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INSERT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818957" y="5102269"/>
            <a:ext cx="1881015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oupe 92"/>
          <p:cNvGrpSpPr/>
          <p:nvPr/>
        </p:nvGrpSpPr>
        <p:grpSpPr>
          <a:xfrm>
            <a:off x="6266185" y="5101164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mySQL</a:t>
              </a:r>
              <a:endParaRPr lang="fr-FR" sz="1400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SELECT</a:t>
              </a:r>
              <a:endParaRPr lang="fr-FR" sz="1400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endParaRPr lang="en-GB" sz="1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6126063" y="5093471"/>
            <a:ext cx="2242638" cy="99623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e 25"/>
          <p:cNvGrpSpPr/>
          <p:nvPr/>
        </p:nvGrpSpPr>
        <p:grpSpPr>
          <a:xfrm>
            <a:off x="3301982" y="3706848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Morceau inexistant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e 9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02" name="Image 10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0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10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ZoneTexte 10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ZoneTexte 10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0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ZoneTexte 11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12" name="Groupe 11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11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ZoneTexte 11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5" name="Groupe 11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11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ZoneTexte 11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8" name="Groupe 11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11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ZoneTexte 11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1" name="Groupe 12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12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ZoneTexte 12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4" name="Groupe 12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12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ZoneTexte 12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27" name="Groupe 12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12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ZoneTexte 12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30" name="Groupe 12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13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ZoneTexte 13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134" name="Flèche droite 133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4" grpId="0" animBg="1"/>
      <p:bldP spid="65" grpId="0" animBg="1"/>
      <p:bldP spid="70" grpId="0" animBg="1"/>
      <p:bldP spid="98" grpId="0" animBg="1"/>
      <p:bldP spid="99" grpId="0" animBg="1"/>
      <p:bldP spid="100" grpId="0" animBg="1"/>
      <p:bldP spid="101" grpId="0" animBg="1"/>
      <p:bldP spid="9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404664"/>
            <a:ext cx="8742695" cy="6054967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60448" y="647078"/>
            <a:ext cx="2108197" cy="1080120"/>
            <a:chOff x="234322" y="1424651"/>
            <a:chExt cx="2108197" cy="1080120"/>
          </a:xfrm>
        </p:grpSpPr>
        <p:sp>
          <p:nvSpPr>
            <p:cNvPr id="3" name="Chevron 2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Utilisateur connecté?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36790" y="1953017"/>
            <a:ext cx="1929702" cy="936104"/>
            <a:chOff x="338041" y="2939177"/>
            <a:chExt cx="1929702" cy="93610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$_POST[‘identifiant’]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30983" y="647078"/>
            <a:ext cx="1991568" cy="1080120"/>
            <a:chOff x="1904857" y="1424651"/>
            <a:chExt cx="1991568" cy="1080120"/>
          </a:xfrm>
        </p:grpSpPr>
        <p:sp>
          <p:nvSpPr>
            <p:cNvPr id="21" name="Chevron 2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342519" y="169461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Envoi du formulaire?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3465256" y="635203"/>
            <a:ext cx="1991568" cy="1080120"/>
            <a:chOff x="3439130" y="1412776"/>
            <a:chExt cx="1991568" cy="1080120"/>
          </a:xfrm>
        </p:grpSpPr>
        <p:sp>
          <p:nvSpPr>
            <p:cNvPr id="37" name="Chevron 36"/>
            <p:cNvSpPr/>
            <p:nvPr/>
          </p:nvSpPr>
          <p:spPr>
            <a:xfrm>
              <a:off x="3439130" y="141277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834935" y="1703101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sélectionné?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2822" y="635203"/>
            <a:ext cx="1991568" cy="1080120"/>
            <a:chOff x="4956696" y="1412776"/>
            <a:chExt cx="1991568" cy="1080120"/>
          </a:xfrm>
        </p:grpSpPr>
        <p:sp>
          <p:nvSpPr>
            <p:cNvPr id="42" name="Chevron 41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Taille du fichier?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518740" y="635203"/>
            <a:ext cx="1991568" cy="1080120"/>
            <a:chOff x="6492614" y="1412776"/>
            <a:chExt cx="1991568" cy="1080120"/>
          </a:xfrm>
        </p:grpSpPr>
        <p:sp>
          <p:nvSpPr>
            <p:cNvPr id="47" name="Chevron 46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876256" y="1658765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Extension du fichier?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873074" y="1953017"/>
            <a:ext cx="1929702" cy="936104"/>
            <a:chOff x="338041" y="2939177"/>
            <a:chExt cx="1929702" cy="93610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Existence de $_POST[‘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upload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’]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478817" y="1953017"/>
            <a:ext cx="2213190" cy="936104"/>
            <a:chOff x="502713" y="2939177"/>
            <a:chExt cx="2018429" cy="93610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594254" y="2939177"/>
              <a:ext cx="1912803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02713" y="3196750"/>
              <a:ext cx="2018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</a:t>
              </a:r>
              <a:r>
                <a:rPr lang="fr-FR" sz="1400" b="1" dirty="0" err="1">
                  <a:solidFill>
                    <a:prstClr val="white"/>
                  </a:solidFill>
                </a:rPr>
                <a:t>error</a:t>
              </a:r>
              <a:r>
                <a:rPr lang="fr-FR" sz="1400" b="1" dirty="0">
                  <a:solidFill>
                    <a:prstClr val="white"/>
                  </a:solidFill>
                </a:rPr>
                <a:t>'] 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!= </a:t>
              </a:r>
              <a:r>
                <a:rPr lang="fr-FR" sz="1400" b="1" dirty="0">
                  <a:solidFill>
                    <a:prstClr val="white"/>
                  </a:solidFill>
                </a:rPr>
                <a:t>0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5535202" y="1953017"/>
            <a:ext cx="1929702" cy="936104"/>
            <a:chOff x="416419" y="2939177"/>
            <a:chExt cx="1929702" cy="936104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431237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16419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</a:rPr>
                <a:t>$_FILES['fichier']['size'] &lt;</a:t>
              </a:r>
              <a:r>
                <a:rPr lang="fr-FR" sz="1400" b="1" dirty="0" smtClean="0">
                  <a:solidFill>
                    <a:prstClr val="white"/>
                  </a:solidFill>
                </a:rPr>
                <a:t>= 20Mo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7178802" y="1953017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49" name="Rectangle à coins arrondis 48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prstClr val="black"/>
                  </a:solidFill>
                </a:rPr>
                <a:t>in_array</a:t>
              </a:r>
              <a:r>
                <a:rPr lang="fr-FR" sz="1400" b="1" dirty="0">
                  <a:solidFill>
                    <a:prstClr val="black"/>
                  </a:solidFill>
                </a:rPr>
                <a:t>($</a:t>
              </a:r>
              <a:r>
                <a:rPr lang="fr-FR" sz="1400" b="1" dirty="0" err="1">
                  <a:solidFill>
                    <a:prstClr val="black"/>
                  </a:solidFill>
                </a:rPr>
                <a:t>type_file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,</a:t>
              </a:r>
            </a:p>
            <a:p>
              <a:pPr algn="ctr"/>
              <a:r>
                <a:rPr lang="fr-FR" sz="1400" b="1" dirty="0" smtClean="0">
                  <a:solidFill>
                    <a:prstClr val="black"/>
                  </a:solidFill>
                </a:rPr>
                <a:t>$</a:t>
              </a:r>
              <a:r>
                <a:rPr lang="fr-FR" sz="1400" b="1" dirty="0" err="1">
                  <a:solidFill>
                    <a:prstClr val="black"/>
                  </a:solidFill>
                </a:rPr>
                <a:t>ext_autorisees</a:t>
              </a:r>
              <a:r>
                <a:rPr lang="fr-FR" sz="1400" b="1" dirty="0" smtClean="0">
                  <a:solidFill>
                    <a:prstClr val="black"/>
                  </a:solidFill>
                </a:rPr>
                <a:t>)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18762" y="3285667"/>
            <a:ext cx="1991568" cy="1080120"/>
            <a:chOff x="292636" y="3353915"/>
            <a:chExt cx="1991568" cy="1080120"/>
          </a:xfrm>
        </p:grpSpPr>
        <p:sp>
          <p:nvSpPr>
            <p:cNvPr id="22" name="Chevron 2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755576" y="369728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Connexion BD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814470" y="3288744"/>
            <a:ext cx="1991568" cy="1080120"/>
            <a:chOff x="292636" y="3353915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76278" y="3497931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dans la table musique?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3301563" y="3288744"/>
            <a:ext cx="1991568" cy="1080120"/>
            <a:chOff x="292636" y="3353915"/>
            <a:chExt cx="1991568" cy="1080120"/>
          </a:xfrm>
        </p:grpSpPr>
        <p:sp>
          <p:nvSpPr>
            <p:cNvPr id="78" name="Chevron 77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Fichier mis dans le répertoire du serveur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6334563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Chevron 90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Création d’1 instance dans la table uploader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4814150" y="3288744"/>
            <a:ext cx="1991568" cy="1080120"/>
            <a:chOff x="292636" y="3353915"/>
            <a:chExt cx="1991568" cy="10801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5" name="Chevron 84"/>
            <p:cNvSpPr/>
            <p:nvPr/>
          </p:nvSpPr>
          <p:spPr>
            <a:xfrm>
              <a:off x="292636" y="3353915"/>
              <a:ext cx="1991568" cy="10801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676278" y="3425165"/>
              <a:ext cx="129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Création d’1 instance dans la table musique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2789312" y="5557471"/>
            <a:ext cx="2905813" cy="1169551"/>
            <a:chOff x="415563" y="2936100"/>
            <a:chExt cx="1743310" cy="1169551"/>
          </a:xfrm>
          <a:solidFill>
            <a:schemeClr val="bg1">
              <a:lumMod val="85000"/>
            </a:schemeClr>
          </a:solidFill>
        </p:grpSpPr>
        <p:sp>
          <p:nvSpPr>
            <p:cNvPr id="81" name="Rectangle à coins arrondis 80"/>
            <p:cNvSpPr/>
            <p:nvPr/>
          </p:nvSpPr>
          <p:spPr>
            <a:xfrm>
              <a:off x="415563" y="2939177"/>
              <a:ext cx="1743310" cy="93610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574839" y="2936100"/>
              <a:ext cx="1529488" cy="11695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GB" sz="1400" b="1" dirty="0" err="1" smtClean="0">
                  <a:solidFill>
                    <a:prstClr val="white"/>
                  </a:solidFill>
                </a:rPr>
                <a:t>move_uploaded_file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(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$_</a:t>
              </a:r>
              <a:r>
                <a:rPr lang="en-GB" sz="1400" b="1" dirty="0">
                  <a:solidFill>
                    <a:prstClr val="white"/>
                  </a:solidFill>
                </a:rPr>
                <a:t>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</a:t>
              </a:r>
              <a:r>
                <a:rPr lang="en-GB" sz="1400" b="1" dirty="0" err="1">
                  <a:solidFill>
                    <a:prstClr val="white"/>
                  </a:solidFill>
                </a:rPr>
                <a:t>tmp_name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'],</a:t>
              </a:r>
            </a:p>
            <a:p>
              <a:r>
                <a:rPr lang="en-GB" sz="1400" b="1" dirty="0" smtClean="0">
                  <a:solidFill>
                    <a:prstClr val="white"/>
                  </a:solidFill>
                </a:rPr>
                <a:t> </a:t>
              </a:r>
              <a:r>
                <a:rPr lang="en-GB" sz="1400" b="1" dirty="0">
                  <a:solidFill>
                    <a:prstClr val="white"/>
                  </a:solidFill>
                </a:rPr>
                <a:t>'./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upload</a:t>
              </a:r>
              <a:r>
                <a:rPr lang="en-GB" sz="1400" b="1" dirty="0">
                  <a:solidFill>
                    <a:prstClr val="white"/>
                  </a:solidFill>
                </a:rPr>
                <a:t>/'. $_FILES['</a:t>
              </a:r>
              <a:r>
                <a:rPr lang="en-GB" sz="1400" b="1" dirty="0" err="1">
                  <a:solidFill>
                    <a:prstClr val="white"/>
                  </a:solidFill>
                </a:rPr>
                <a:t>fichier</a:t>
              </a:r>
              <a:r>
                <a:rPr lang="en-GB" sz="1400" b="1" dirty="0">
                  <a:solidFill>
                    <a:prstClr val="white"/>
                  </a:solidFill>
                </a:rPr>
                <a:t>']['name</a:t>
              </a:r>
              <a:r>
                <a:rPr lang="en-GB" sz="1400" b="1" dirty="0" smtClean="0">
                  <a:solidFill>
                    <a:prstClr val="white"/>
                  </a:solidFill>
                </a:rPr>
                <a:t>'])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3301982" y="3044263"/>
            <a:ext cx="3056175" cy="388497"/>
            <a:chOff x="3219003" y="3112511"/>
            <a:chExt cx="2537655" cy="388497"/>
          </a:xfrm>
        </p:grpSpPr>
        <p:sp>
          <p:nvSpPr>
            <p:cNvPr id="23" name="Flèche droite 22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Morceau inexistant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 rot="5400000">
            <a:off x="3756808" y="4559780"/>
            <a:ext cx="934980" cy="6029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e 66"/>
          <p:cNvGrpSpPr/>
          <p:nvPr/>
        </p:nvGrpSpPr>
        <p:grpSpPr>
          <a:xfrm>
            <a:off x="122018" y="4577640"/>
            <a:ext cx="1929702" cy="936104"/>
            <a:chOff x="326166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68" name="Rectangle à coins arrondis 6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26166" y="3239084"/>
              <a:ext cx="192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PDO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1691680" y="4577640"/>
            <a:ext cx="1929702" cy="954107"/>
            <a:chOff x="314291" y="2936100"/>
            <a:chExt cx="1929702" cy="954107"/>
          </a:xfrm>
          <a:solidFill>
            <a:schemeClr val="bg1">
              <a:lumMod val="85000"/>
            </a:schemeClr>
          </a:solidFill>
        </p:grpSpPr>
        <p:sp>
          <p:nvSpPr>
            <p:cNvPr id="75" name="Rectangle à coins arrondis 7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314291" y="2936100"/>
              <a:ext cx="1929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SELECT</a:t>
              </a: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Gestion des espaces et de la casse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4874546" y="4577640"/>
            <a:ext cx="1929702" cy="936104"/>
            <a:chOff x="326166" y="2939177"/>
            <a:chExt cx="1929702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Rectangle à coins arrondis 87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26166" y="314024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Requête </a:t>
              </a:r>
              <a:r>
                <a:rPr lang="fr-FR" sz="1400" b="1" dirty="0" err="1" smtClean="0">
                  <a:solidFill>
                    <a:prstClr val="white"/>
                  </a:solidFill>
                </a:rPr>
                <a:t>mySQL</a:t>
              </a:r>
              <a:endParaRPr lang="fr-FR" sz="1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prstClr val="white"/>
                  </a:solidFill>
                </a:rPr>
                <a:t>INSERT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6819750" y="4577640"/>
            <a:ext cx="2128324" cy="936104"/>
            <a:chOff x="431237" y="2939177"/>
            <a:chExt cx="2128324" cy="93610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4" name="Rectangle à coins arrondis 93"/>
            <p:cNvSpPr/>
            <p:nvPr/>
          </p:nvSpPr>
          <p:spPr>
            <a:xfrm>
              <a:off x="431237" y="2939177"/>
              <a:ext cx="2047080" cy="936104"/>
            </a:xfrm>
            <a:prstGeom prst="roundRect">
              <a:avLst/>
            </a:prstGeom>
            <a:solidFill>
              <a:srgbClr val="FDC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438343" y="3066053"/>
              <a:ext cx="21212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Requêtes  </a:t>
              </a:r>
              <a:r>
                <a:rPr lang="fr-FR" sz="1400" b="1" dirty="0" err="1" smtClean="0">
                  <a:solidFill>
                    <a:srgbClr val="C0504D">
                      <a:lumMod val="50000"/>
                    </a:srgbClr>
                  </a:solidFill>
                </a:rPr>
                <a:t>mySQL</a:t>
              </a:r>
              <a:endParaRPr lang="fr-FR" sz="1400" b="1" dirty="0" smtClean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SELECT</a:t>
              </a:r>
              <a:endParaRPr lang="fr-FR" sz="1400" b="1" dirty="0">
                <a:solidFill>
                  <a:srgbClr val="C0504D">
                    <a:lumMod val="50000"/>
                  </a:srgbClr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rgbClr val="C0504D">
                      <a:lumMod val="50000"/>
                    </a:srgbClr>
                  </a:solidFill>
                </a:rPr>
                <a:t>INSERT</a:t>
              </a:r>
              <a:endParaRPr lang="en-GB" sz="1400" b="1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-756592" y="81696"/>
            <a:ext cx="2565218" cy="1091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SLIDE CACHEE – VERSION SANS ANIMATIONS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affichage des musiques uploadées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3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3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ZoneTexte 3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7" name="Flèche droite 56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e 55"/>
          <p:cNvGrpSpPr/>
          <p:nvPr/>
        </p:nvGrpSpPr>
        <p:grpSpPr>
          <a:xfrm>
            <a:off x="260448" y="1872341"/>
            <a:ext cx="2108197" cy="1080120"/>
            <a:chOff x="234322" y="1424651"/>
            <a:chExt cx="2108197" cy="1080120"/>
          </a:xfrm>
        </p:grpSpPr>
        <p:sp>
          <p:nvSpPr>
            <p:cNvPr id="58" name="Chevron 57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930983" y="1872341"/>
            <a:ext cx="1991568" cy="1080120"/>
            <a:chOff x="1904857" y="1424651"/>
            <a:chExt cx="1991568" cy="1080120"/>
          </a:xfrm>
        </p:grpSpPr>
        <p:sp>
          <p:nvSpPr>
            <p:cNvPr id="61" name="Chevron 60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2342519" y="1562918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Jointure SQL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utilisateur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/ playlist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4982822" y="1860466"/>
            <a:ext cx="1991568" cy="1080120"/>
            <a:chOff x="4956696" y="1412776"/>
            <a:chExt cx="1991568" cy="1080120"/>
          </a:xfrm>
        </p:grpSpPr>
        <p:sp>
          <p:nvSpPr>
            <p:cNvPr id="65" name="Chevron 64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375205" y="167064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Affichage des musiques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6518740" y="1860466"/>
            <a:ext cx="1991568" cy="1080120"/>
            <a:chOff x="6492614" y="1412776"/>
            <a:chExt cx="1991568" cy="1080120"/>
          </a:xfrm>
        </p:grpSpPr>
        <p:sp>
          <p:nvSpPr>
            <p:cNvPr id="68" name="Chevron 67"/>
            <p:cNvSpPr/>
            <p:nvPr/>
          </p:nvSpPr>
          <p:spPr>
            <a:xfrm>
              <a:off x="6492614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872000" y="1596934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Boutons playlists / suppression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76" y="3198450"/>
            <a:ext cx="8749270" cy="3182878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3465256" y="1860466"/>
            <a:ext cx="1991568" cy="1080120"/>
            <a:chOff x="3465256" y="1543406"/>
            <a:chExt cx="1991568" cy="1080120"/>
          </a:xfrm>
        </p:grpSpPr>
        <p:sp>
          <p:nvSpPr>
            <p:cNvPr id="63" name="Chevron 62"/>
            <p:cNvSpPr/>
            <p:nvPr/>
          </p:nvSpPr>
          <p:spPr>
            <a:xfrm>
              <a:off x="3465256" y="1543406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860211" y="1722642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Jointure SQL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utilisateur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/ musique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 bwMode="auto">
          <a:xfrm>
            <a:off x="1763689" y="1835426"/>
            <a:ext cx="5370028" cy="371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t="39657" r="30490" b="14365"/>
          <a:stretch/>
        </p:blipFill>
        <p:spPr bwMode="auto">
          <a:xfrm>
            <a:off x="1815940" y="3330644"/>
            <a:ext cx="3456000" cy="163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281622" y="3122106"/>
            <a:ext cx="1392458" cy="568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Javascript</a:t>
            </a:r>
            <a:endParaRPr lang="en-GB" b="1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561614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12958"/>
            <a:ext cx="33528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2377908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4211960" y="3746060"/>
            <a:ext cx="3960440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 = $</a:t>
            </a:r>
            <a:r>
              <a:rPr lang="fr-FR" sz="1400" b="1" dirty="0" err="1"/>
              <a:t>bdd</a:t>
            </a:r>
            <a:r>
              <a:rPr lang="fr-FR" sz="1400" b="1" dirty="0"/>
              <a:t>-&gt;</a:t>
            </a:r>
            <a:r>
              <a:rPr lang="fr-FR" sz="1400" b="1" dirty="0" err="1" smtClean="0"/>
              <a:t>prepare</a:t>
            </a:r>
            <a:r>
              <a:rPr lang="fr-FR" sz="1400" dirty="0" smtClean="0">
                <a:solidFill>
                  <a:schemeClr val="tx2"/>
                </a:solidFill>
              </a:rPr>
              <a:t>(‘</a:t>
            </a:r>
            <a:r>
              <a:rPr lang="fr-FR" sz="1400" b="1" dirty="0" smtClean="0">
                <a:solidFill>
                  <a:schemeClr val="tx2"/>
                </a:solidFill>
              </a:rPr>
              <a:t>SELECT</a:t>
            </a:r>
            <a:r>
              <a:rPr lang="fr-FR" sz="1400" dirty="0" smtClean="0">
                <a:solidFill>
                  <a:schemeClr val="tx2"/>
                </a:solidFill>
              </a:rPr>
              <a:t> *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 	</a:t>
            </a:r>
            <a:r>
              <a:rPr lang="fr-FR" sz="1400" b="1" dirty="0" smtClean="0">
                <a:solidFill>
                  <a:schemeClr val="tx2"/>
                </a:solidFill>
              </a:rPr>
              <a:t>FROM</a:t>
            </a:r>
            <a:r>
              <a:rPr lang="fr-FR" sz="1400" dirty="0" smtClean="0">
                <a:solidFill>
                  <a:schemeClr val="tx2"/>
                </a:solidFill>
              </a:rPr>
              <a:t> playlist </a:t>
            </a:r>
          </a:p>
          <a:p>
            <a:r>
              <a:rPr lang="fr-FR" sz="1400" dirty="0">
                <a:solidFill>
                  <a:schemeClr val="tx2"/>
                </a:solidFill>
              </a:rPr>
              <a:t>	</a:t>
            </a:r>
            <a:r>
              <a:rPr lang="fr-FR" sz="1400" dirty="0" smtClean="0">
                <a:solidFill>
                  <a:schemeClr val="tx2"/>
                </a:solidFill>
              </a:rPr>
              <a:t>         	 </a:t>
            </a:r>
            <a:r>
              <a:rPr lang="fr-FR" sz="1400" b="1" dirty="0" smtClean="0">
                <a:solidFill>
                  <a:schemeClr val="tx2"/>
                </a:solidFill>
              </a:rPr>
              <a:t>WHERE</a:t>
            </a:r>
            <a:r>
              <a:rPr lang="fr-FR" sz="1400" dirty="0" smtClean="0">
                <a:solidFill>
                  <a:schemeClr val="tx2"/>
                </a:solidFill>
              </a:rPr>
              <a:t> identifiant </a:t>
            </a:r>
            <a:r>
              <a:rPr lang="fr-FR" sz="1400" dirty="0">
                <a:solidFill>
                  <a:schemeClr val="tx2"/>
                </a:solidFill>
              </a:rPr>
              <a:t>= </a:t>
            </a:r>
            <a:r>
              <a:rPr lang="fr-FR" sz="14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	);</a:t>
            </a:r>
            <a:endParaRPr lang="fr-FR" sz="1400" dirty="0"/>
          </a:p>
          <a:p>
            <a:r>
              <a:rPr lang="fr-FR" sz="1400" b="1" dirty="0" smtClean="0"/>
              <a:t>$</a:t>
            </a:r>
            <a:r>
              <a:rPr lang="fr-FR" sz="1400" b="1" dirty="0" err="1"/>
              <a:t>query</a:t>
            </a:r>
            <a:r>
              <a:rPr lang="fr-FR" sz="1400" b="1" dirty="0"/>
              <a:t>-&gt;</a:t>
            </a:r>
            <a:r>
              <a:rPr lang="fr-FR" sz="1400" b="1" dirty="0" err="1" smtClean="0"/>
              <a:t>execute</a:t>
            </a:r>
            <a:r>
              <a:rPr lang="fr-FR" sz="1400" dirty="0"/>
              <a:t>(</a:t>
            </a:r>
            <a:r>
              <a:rPr lang="fr-FR" sz="1400" dirty="0" err="1"/>
              <a:t>array</a:t>
            </a:r>
            <a:r>
              <a:rPr lang="fr-FR" sz="1400" dirty="0">
                <a:solidFill>
                  <a:schemeClr val="tx2"/>
                </a:solidFill>
              </a:rPr>
              <a:t>($identifiant[0]</a:t>
            </a:r>
            <a:r>
              <a:rPr lang="fr-FR" sz="1400" dirty="0"/>
              <a:t>));</a:t>
            </a:r>
          </a:p>
          <a:p>
            <a:r>
              <a:rPr lang="fr-FR" sz="1400" dirty="0" smtClean="0"/>
              <a:t>$data</a:t>
            </a:r>
            <a:r>
              <a:rPr lang="fr-FR" sz="1400" b="1" dirty="0" smtClean="0"/>
              <a:t>=$</a:t>
            </a:r>
            <a:r>
              <a:rPr lang="fr-FR" sz="1400" b="1" dirty="0" err="1" smtClean="0"/>
              <a:t>query</a:t>
            </a:r>
            <a:r>
              <a:rPr lang="fr-FR" sz="1400" b="1" dirty="0" smtClean="0"/>
              <a:t>-</a:t>
            </a:r>
            <a:r>
              <a:rPr lang="fr-FR" sz="1400" b="1" dirty="0"/>
              <a:t>&gt;</a:t>
            </a:r>
            <a:r>
              <a:rPr lang="fr-FR" sz="1400" b="1" dirty="0" err="1" smtClean="0"/>
              <a:t>fetchAll</a:t>
            </a:r>
            <a:r>
              <a:rPr lang="fr-FR" sz="1400" b="1" dirty="0" smtClean="0"/>
              <a:t>();</a:t>
            </a:r>
            <a:endParaRPr lang="fr-FR" sz="1400" b="1" dirty="0"/>
          </a:p>
          <a:p>
            <a:r>
              <a:rPr lang="en-GB" sz="1400" dirty="0" smtClean="0"/>
              <a:t>if </a:t>
            </a:r>
            <a:r>
              <a:rPr lang="en-GB" sz="1400" dirty="0"/>
              <a:t>(count($data) == 0) </a:t>
            </a:r>
            <a:r>
              <a:rPr lang="en-GB" sz="1400" dirty="0" smtClean="0"/>
              <a:t>{</a:t>
            </a:r>
          </a:p>
          <a:p>
            <a:r>
              <a:rPr lang="fr-FR" sz="1400" dirty="0"/>
              <a:t>	</a:t>
            </a:r>
            <a:r>
              <a:rPr lang="fr-FR" sz="1400" dirty="0" err="1" smtClean="0"/>
              <a:t>echo</a:t>
            </a:r>
            <a:r>
              <a:rPr lang="fr-FR" sz="1400" dirty="0" smtClean="0"/>
              <a:t>(…)</a:t>
            </a:r>
          </a:p>
          <a:p>
            <a:r>
              <a:rPr lang="fr-FR" sz="1400" dirty="0"/>
              <a:t> }</a:t>
            </a:r>
            <a:endParaRPr lang="en-GB" sz="1400" dirty="0"/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ZoneTexte 65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73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prstClr val="white"/>
              </a:solidFill>
            </a:endParaRPr>
          </a:p>
        </p:txBody>
      </p:sp>
      <p:pic>
        <p:nvPicPr>
          <p:cNvPr id="21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873852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1403648" y="3386020"/>
            <a:ext cx="6789949" cy="2800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…</a:t>
            </a:r>
            <a:r>
              <a:rPr lang="fr-FR" sz="1600" dirty="0" err="1" smtClean="0"/>
              <a:t>else</a:t>
            </a:r>
            <a:r>
              <a:rPr lang="fr-FR" sz="1600" dirty="0" smtClean="0"/>
              <a:t>{</a:t>
            </a:r>
          </a:p>
          <a:p>
            <a:r>
              <a:rPr lang="fr-FR" sz="1600" dirty="0" smtClean="0"/>
              <a:t>	</a:t>
            </a:r>
            <a:r>
              <a:rPr lang="fr-FR" sz="1600" b="1" dirty="0" err="1" smtClean="0"/>
              <a:t>foreach</a:t>
            </a:r>
            <a:r>
              <a:rPr lang="fr-FR" sz="1600" dirty="0" smtClean="0"/>
              <a:t> </a:t>
            </a:r>
            <a:r>
              <a:rPr lang="fr-FR" sz="1600" dirty="0"/>
              <a:t>(</a:t>
            </a:r>
            <a:r>
              <a:rPr lang="fr-FR" sz="1600" dirty="0">
                <a:solidFill>
                  <a:schemeClr val="tx2"/>
                </a:solidFill>
              </a:rPr>
              <a:t>$data </a:t>
            </a:r>
            <a:r>
              <a:rPr lang="fr-FR" sz="1600" b="1" dirty="0"/>
              <a:t>as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tx2"/>
                </a:solidFill>
              </a:rPr>
              <a:t>$playlist</a:t>
            </a:r>
            <a:r>
              <a:rPr lang="fr-FR" sz="1600" dirty="0"/>
              <a:t>) </a:t>
            </a:r>
            <a:r>
              <a:rPr lang="fr-FR" sz="1600" dirty="0" smtClean="0"/>
              <a:t>{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fr-FR" sz="1600" b="1" dirty="0" smtClean="0">
                <a:solidFill>
                  <a:schemeClr val="tx2"/>
                </a:solidFill>
              </a:rPr>
              <a:t>SELECT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>
                <a:solidFill>
                  <a:schemeClr val="tx2"/>
                </a:solidFill>
              </a:rPr>
              <a:t>count(*) as nb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 			       </a:t>
            </a:r>
            <a:r>
              <a:rPr lang="fr-FR" sz="1600" b="1" dirty="0" smtClean="0">
                <a:solidFill>
                  <a:schemeClr val="tx2"/>
                </a:solidFill>
              </a:rPr>
              <a:t>FROM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musiques_playlist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         	 		       </a:t>
            </a:r>
            <a:r>
              <a:rPr lang="fr-FR" sz="1600" b="1" dirty="0" smtClean="0">
                <a:solidFill>
                  <a:schemeClr val="tx2"/>
                </a:solidFill>
              </a:rPr>
              <a:t>WHERE</a:t>
            </a:r>
            <a:r>
              <a:rPr lang="fr-FR" sz="1600" dirty="0" smtClean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id_playlist</a:t>
            </a:r>
            <a:r>
              <a:rPr lang="fr-FR" sz="1600" dirty="0">
                <a:solidFill>
                  <a:schemeClr val="tx2"/>
                </a:solidFill>
              </a:rPr>
              <a:t> = </a:t>
            </a:r>
            <a:r>
              <a:rPr lang="fr-FR" sz="1600" dirty="0" smtClean="0">
                <a:solidFill>
                  <a:schemeClr val="tx2"/>
                </a:solidFill>
              </a:rPr>
              <a:t>?‘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		       );</a:t>
            </a:r>
            <a:endParaRPr lang="fr-FR" sz="1600" dirty="0"/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execute</a:t>
            </a:r>
            <a:r>
              <a:rPr lang="fr-FR" sz="1600" dirty="0"/>
              <a:t>(</a:t>
            </a:r>
            <a:r>
              <a:rPr lang="fr-FR" sz="1600" dirty="0" err="1"/>
              <a:t>array</a:t>
            </a:r>
            <a:r>
              <a:rPr lang="fr-FR" sz="1600" dirty="0">
                <a:solidFill>
                  <a:schemeClr val="tx2"/>
                </a:solidFill>
              </a:rPr>
              <a:t>($playlist['</a:t>
            </a:r>
            <a:r>
              <a:rPr lang="fr-FR" sz="1600" dirty="0" err="1">
                <a:solidFill>
                  <a:schemeClr val="tx2"/>
                </a:solidFill>
              </a:rPr>
              <a:t>Numero_Playlist</a:t>
            </a:r>
            <a:r>
              <a:rPr lang="fr-FR" sz="1600" dirty="0">
                <a:solidFill>
                  <a:schemeClr val="tx2"/>
                </a:solidFill>
              </a:rPr>
              <a:t>']</a:t>
            </a:r>
            <a:r>
              <a:rPr lang="fr-FR" sz="1600" dirty="0"/>
              <a:t>));</a:t>
            </a:r>
          </a:p>
          <a:p>
            <a:r>
              <a:rPr lang="fr-FR" sz="1600" dirty="0" smtClean="0"/>
              <a:t>		$</a:t>
            </a:r>
            <a:r>
              <a:rPr lang="fr-FR" sz="1600" dirty="0" err="1"/>
              <a:t>nbMusiques</a:t>
            </a:r>
            <a:r>
              <a:rPr lang="fr-FR" sz="1600" dirty="0"/>
              <a:t> = </a:t>
            </a:r>
            <a:r>
              <a:rPr lang="fr-FR" sz="1600" b="1" dirty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/>
              <a:t>fetch</a:t>
            </a:r>
            <a:r>
              <a:rPr lang="fr-FR" sz="1600" b="1" dirty="0"/>
              <a:t>();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	</a:t>
            </a:r>
            <a:r>
              <a:rPr lang="fr-FR" sz="1600" dirty="0" err="1" smtClean="0"/>
              <a:t>echo</a:t>
            </a:r>
            <a:r>
              <a:rPr lang="fr-FR" sz="1600" dirty="0" smtClean="0"/>
              <a:t>(….)</a:t>
            </a:r>
            <a:endParaRPr lang="fr-FR" sz="1600" dirty="0"/>
          </a:p>
          <a:p>
            <a:r>
              <a:rPr lang="fr-FR" sz="1600" dirty="0" smtClean="0"/>
              <a:t>	}</a:t>
            </a:r>
          </a:p>
          <a:p>
            <a:r>
              <a:rPr lang="fr-FR" sz="1600" dirty="0"/>
              <a:t>}</a:t>
            </a:r>
            <a:endParaRPr lang="en-GB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playlists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8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6" name="Flèche droite 65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9592" y="3773290"/>
            <a:ext cx="7654045" cy="2462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 = $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bdd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-&gt;prepare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GB" sz="1400" dirty="0">
                <a:solidFill>
                  <a:schemeClr val="tx2"/>
                </a:solidFill>
              </a:rPr>
              <a:t>'</a:t>
            </a:r>
            <a:r>
              <a:rPr lang="en-GB" sz="1400" b="1" dirty="0">
                <a:solidFill>
                  <a:schemeClr val="tx2"/>
                </a:solidFill>
              </a:rPr>
              <a:t>SELECT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Numero_Musique</a:t>
            </a:r>
            <a:r>
              <a:rPr lang="en-GB" sz="1400" dirty="0">
                <a:solidFill>
                  <a:schemeClr val="tx2"/>
                </a:solidFill>
              </a:rPr>
              <a:t>, Artiste, Titre, Genre, </a:t>
            </a:r>
            <a:r>
              <a:rPr lang="en-GB" sz="1400" dirty="0" err="1">
                <a:solidFill>
                  <a:schemeClr val="tx2"/>
                </a:solidFill>
              </a:rPr>
              <a:t>Chemin_musique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FROM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 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 err="1">
                <a:solidFill>
                  <a:schemeClr val="tx2"/>
                </a:solidFill>
              </a:rPr>
              <a:t>musiques_playlist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</a:p>
          <a:p>
            <a:r>
              <a:rPr lang="en-GB" sz="1400" dirty="0" smtClean="0">
                <a:solidFill>
                  <a:schemeClr val="tx2"/>
                </a:solidFill>
              </a:rPr>
              <a:t>	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musiques_playlist.id_musique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musique.Numero_musique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 	</a:t>
            </a:r>
            <a:r>
              <a:rPr lang="en-GB" sz="1400" b="1" dirty="0" smtClean="0">
                <a:solidFill>
                  <a:schemeClr val="tx2"/>
                </a:solidFill>
              </a:rPr>
              <a:t>INNER </a:t>
            </a:r>
            <a:r>
              <a:rPr lang="en-GB" sz="1400" b="1" dirty="0">
                <a:solidFill>
                  <a:schemeClr val="tx2"/>
                </a:solidFill>
              </a:rPr>
              <a:t>JOIN </a:t>
            </a:r>
            <a:r>
              <a:rPr lang="en-GB" sz="1400" dirty="0">
                <a:solidFill>
                  <a:schemeClr val="tx2"/>
                </a:solidFill>
              </a:rPr>
              <a:t>playlist 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</a:t>
            </a:r>
            <a:r>
              <a:rPr lang="en-GB" sz="1400" dirty="0" smtClean="0">
                <a:solidFill>
                  <a:schemeClr val="tx2"/>
                </a:solidFill>
              </a:rPr>
              <a:t>		</a:t>
            </a:r>
            <a:r>
              <a:rPr lang="en-GB" sz="1400" b="1" dirty="0" smtClean="0">
                <a:solidFill>
                  <a:schemeClr val="tx2"/>
                </a:solidFill>
              </a:rPr>
              <a:t>ON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</a:t>
            </a:r>
            <a:r>
              <a:rPr lang="en-GB" sz="1400" dirty="0" err="1">
                <a:solidFill>
                  <a:schemeClr val="tx2"/>
                </a:solidFill>
              </a:rPr>
              <a:t>musiques_playlist.id_playlist</a:t>
            </a:r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>
                <a:solidFill>
                  <a:schemeClr val="tx2"/>
                </a:solidFill>
              </a:rPr>
              <a:t>	 </a:t>
            </a:r>
            <a:r>
              <a:rPr lang="en-GB" sz="1400" dirty="0" smtClean="0">
                <a:solidFill>
                  <a:schemeClr val="tx2"/>
                </a:solidFill>
              </a:rPr>
              <a:t>                	 </a:t>
            </a:r>
            <a:r>
              <a:rPr lang="en-GB" sz="1400" b="1" dirty="0" smtClean="0">
                <a:solidFill>
                  <a:schemeClr val="tx2"/>
                </a:solidFill>
              </a:rPr>
              <a:t>WHERE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err="1">
                <a:solidFill>
                  <a:schemeClr val="tx2"/>
                </a:solidFill>
              </a:rPr>
              <a:t>playlist.Numero_playlist</a:t>
            </a:r>
            <a:r>
              <a:rPr lang="en-GB" sz="1400" dirty="0">
                <a:solidFill>
                  <a:schemeClr val="tx2"/>
                </a:solidFill>
              </a:rPr>
              <a:t> = :</a:t>
            </a:r>
            <a:r>
              <a:rPr lang="en-GB" sz="1400" dirty="0" err="1" smtClean="0">
                <a:solidFill>
                  <a:schemeClr val="tx2"/>
                </a:solidFill>
              </a:rPr>
              <a:t>idplaylist</a:t>
            </a:r>
            <a:r>
              <a:rPr lang="en-GB" sz="1400" dirty="0" smtClean="0">
                <a:solidFill>
                  <a:schemeClr val="tx2"/>
                </a:solidFill>
              </a:rPr>
              <a:t>‘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</a:t>
            </a:r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);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query-&gt;execute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(array</a:t>
            </a:r>
            <a:r>
              <a:rPr lang="en-GB" sz="1400" dirty="0">
                <a:solidFill>
                  <a:schemeClr val="tx2"/>
                </a:solidFill>
              </a:rPr>
              <a:t>("</a:t>
            </a:r>
            <a:r>
              <a:rPr lang="en-GB" sz="1400" dirty="0" err="1">
                <a:solidFill>
                  <a:schemeClr val="tx2"/>
                </a:solidFill>
              </a:rPr>
              <a:t>idplaylist</a:t>
            </a:r>
            <a:r>
              <a:rPr lang="en-GB" sz="1400" dirty="0">
                <a:solidFill>
                  <a:schemeClr val="tx2"/>
                </a:solidFill>
              </a:rPr>
              <a:t>" =&gt; $_GET['id']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));</a:t>
            </a:r>
          </a:p>
          <a:p>
            <a:r>
              <a: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= 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$query-&gt;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fetchAll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1" y="1704778"/>
            <a:ext cx="5904884" cy="18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affichage </a:t>
            </a:r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des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musiques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9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4" name="Flèche droite 63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4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2009" y="1888760"/>
            <a:ext cx="5320219" cy="864096"/>
            <a:chOff x="338041" y="1571700"/>
            <a:chExt cx="5320219" cy="86409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0" b="60044"/>
            <a:stretch/>
          </p:blipFill>
          <p:spPr bwMode="auto">
            <a:xfrm>
              <a:off x="338041" y="1571700"/>
              <a:ext cx="5320219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209862" y="2089200"/>
              <a:ext cx="1139430" cy="3211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2699793" y="3724289"/>
            <a:ext cx="5400599" cy="20621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 = $</a:t>
            </a:r>
            <a:r>
              <a:rPr lang="fr-FR" sz="1600" b="1" dirty="0" err="1"/>
              <a:t>bdd</a:t>
            </a:r>
            <a:r>
              <a:rPr lang="fr-FR" sz="1600" b="1" dirty="0"/>
              <a:t>-&gt;</a:t>
            </a:r>
            <a:r>
              <a:rPr lang="fr-FR" sz="1600" b="1" dirty="0" err="1" smtClean="0"/>
              <a:t>prepare</a:t>
            </a:r>
            <a:r>
              <a:rPr lang="fr-FR" sz="1600" dirty="0" smtClean="0">
                <a:solidFill>
                  <a:schemeClr val="tx2"/>
                </a:solidFill>
              </a:rPr>
              <a:t>(‘</a:t>
            </a:r>
            <a:r>
              <a:rPr lang="en-GB" sz="1600" b="1" dirty="0">
                <a:solidFill>
                  <a:schemeClr val="tx2"/>
                </a:solidFill>
              </a:rPr>
              <a:t>DELETE </a:t>
            </a:r>
            <a:endParaRPr lang="en-GB" sz="1600" b="1" dirty="0" smtClean="0">
              <a:solidFill>
                <a:schemeClr val="tx2"/>
              </a:solidFill>
            </a:endParaRPr>
          </a:p>
          <a:p>
            <a:r>
              <a:rPr lang="en-GB" sz="1600" b="1" dirty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       FROM </a:t>
            </a:r>
            <a:r>
              <a:rPr lang="en-GB" sz="1600" dirty="0" err="1">
                <a:solidFill>
                  <a:schemeClr val="tx2"/>
                </a:solidFill>
              </a:rPr>
              <a:t>musiques_playlist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en-GB" sz="1600" dirty="0" smtClean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		      WHERE </a:t>
            </a:r>
            <a:r>
              <a:rPr lang="en-GB" sz="1600" dirty="0" err="1">
                <a:solidFill>
                  <a:schemeClr val="tx2"/>
                </a:solidFill>
              </a:rPr>
              <a:t>id_musique</a:t>
            </a:r>
            <a:r>
              <a:rPr lang="en-GB" sz="1600" dirty="0">
                <a:solidFill>
                  <a:schemeClr val="tx2"/>
                </a:solidFill>
              </a:rPr>
              <a:t> = :mid </a:t>
            </a:r>
            <a:r>
              <a:rPr lang="en-GB" sz="1600" b="1" dirty="0" smtClean="0">
                <a:solidFill>
                  <a:schemeClr val="tx2"/>
                </a:solidFill>
              </a:rPr>
              <a:t>			       AND </a:t>
            </a:r>
            <a:r>
              <a:rPr lang="en-GB" sz="1600" dirty="0" err="1">
                <a:solidFill>
                  <a:schemeClr val="tx2"/>
                </a:solidFill>
              </a:rPr>
              <a:t>id_playlist</a:t>
            </a:r>
            <a:r>
              <a:rPr lang="en-GB" sz="1600" dirty="0">
                <a:solidFill>
                  <a:schemeClr val="tx2"/>
                </a:solidFill>
              </a:rPr>
              <a:t> = :</a:t>
            </a:r>
            <a:r>
              <a:rPr lang="en-GB" sz="1600" dirty="0" err="1" smtClean="0">
                <a:solidFill>
                  <a:schemeClr val="tx2"/>
                </a:solidFill>
              </a:rPr>
              <a:t>pid</a:t>
            </a:r>
            <a:r>
              <a:rPr lang="en-GB" sz="1600" dirty="0" smtClean="0">
                <a:solidFill>
                  <a:schemeClr val="tx2"/>
                </a:solidFill>
              </a:rPr>
              <a:t>’</a:t>
            </a:r>
            <a:r>
              <a:rPr lang="fr-FR" sz="1600" dirty="0"/>
              <a:t>	</a:t>
            </a:r>
            <a:r>
              <a:rPr lang="fr-FR" sz="1600" dirty="0" smtClean="0"/>
              <a:t>		       );</a:t>
            </a:r>
            <a:endParaRPr lang="fr-FR" sz="1600" dirty="0"/>
          </a:p>
          <a:p>
            <a:r>
              <a:rPr lang="fr-FR" sz="1600" b="1" dirty="0" smtClean="0"/>
              <a:t>$</a:t>
            </a:r>
            <a:r>
              <a:rPr lang="fr-FR" sz="1600" b="1" dirty="0" err="1"/>
              <a:t>query</a:t>
            </a:r>
            <a:r>
              <a:rPr lang="fr-FR" sz="1600" b="1" dirty="0"/>
              <a:t>-&gt;</a:t>
            </a:r>
            <a:r>
              <a:rPr lang="fr-FR" sz="1600" b="1" dirty="0" err="1" smtClean="0"/>
              <a:t>execute</a:t>
            </a:r>
            <a:r>
              <a:rPr lang="fr-FR" sz="1600" dirty="0" smtClean="0"/>
              <a:t>(</a:t>
            </a:r>
            <a:r>
              <a:rPr lang="fr-FR" sz="1600" dirty="0" err="1" smtClean="0"/>
              <a:t>array</a:t>
            </a:r>
            <a:r>
              <a:rPr lang="fr-FR" sz="1600" dirty="0" smtClean="0"/>
              <a:t>(</a:t>
            </a:r>
            <a:r>
              <a:rPr lang="fr-FR" sz="1600" dirty="0">
                <a:solidFill>
                  <a:schemeClr val="tx2"/>
                </a:solidFill>
              </a:rPr>
              <a:t>' </a:t>
            </a:r>
            <a:r>
              <a:rPr lang="fr-FR" sz="1600" dirty="0" err="1" smtClean="0">
                <a:solidFill>
                  <a:schemeClr val="tx2"/>
                </a:solidFill>
              </a:rPr>
              <a:t>mid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musique_id</a:t>
            </a:r>
            <a:r>
              <a:rPr lang="fr-FR" sz="1600" dirty="0">
                <a:solidFill>
                  <a:schemeClr val="tx2"/>
                </a:solidFill>
              </a:rPr>
              <a:t>'], </a:t>
            </a:r>
            <a:endParaRPr lang="fr-FR" sz="1600" dirty="0" smtClean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	</a:t>
            </a:r>
            <a:r>
              <a:rPr lang="fr-FR" sz="1600" dirty="0" smtClean="0">
                <a:solidFill>
                  <a:schemeClr val="tx2"/>
                </a:solidFill>
              </a:rPr>
              <a:t>	    '</a:t>
            </a:r>
            <a:r>
              <a:rPr lang="fr-FR" sz="1600" dirty="0" err="1" smtClean="0">
                <a:solidFill>
                  <a:schemeClr val="tx2"/>
                </a:solidFill>
              </a:rPr>
              <a:t>pid</a:t>
            </a:r>
            <a:r>
              <a:rPr lang="fr-FR" sz="1600" dirty="0">
                <a:solidFill>
                  <a:schemeClr val="tx2"/>
                </a:solidFill>
              </a:rPr>
              <a:t>' =&gt; $_POST['</a:t>
            </a:r>
            <a:r>
              <a:rPr lang="fr-FR" sz="1600" dirty="0" err="1">
                <a:solidFill>
                  <a:schemeClr val="tx2"/>
                </a:solidFill>
              </a:rPr>
              <a:t>playlist_id</a:t>
            </a:r>
            <a:r>
              <a:rPr lang="fr-FR" sz="1600" dirty="0" smtClean="0">
                <a:solidFill>
                  <a:schemeClr val="tx2"/>
                </a:solidFill>
              </a:rPr>
              <a:t>']</a:t>
            </a:r>
            <a:r>
              <a:rPr lang="fr-FR" sz="1600" dirty="0" smtClean="0"/>
              <a:t>)</a:t>
            </a:r>
          </a:p>
          <a:p>
            <a:r>
              <a:rPr lang="fr-FR" sz="1600" dirty="0"/>
              <a:t>	 </a:t>
            </a:r>
            <a:r>
              <a:rPr lang="fr-FR" sz="1600" dirty="0" smtClean="0"/>
              <a:t>            );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Les Playlists : 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suppression d’une musique</a:t>
            </a:r>
            <a:endParaRPr lang="fr-FR" sz="2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6682312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48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59201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229418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97019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70837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79214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e 2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3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3" name="Flèche droite 62"/>
          <p:cNvSpPr/>
          <p:nvPr/>
        </p:nvSpPr>
        <p:spPr>
          <a:xfrm rot="16200000">
            <a:off x="803591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1081764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296664"/>
            <a:ext cx="82915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Conception &amp; Développement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a) Les modules développés : le diagramme de cas d’utilisation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Inscription / Connexion </a:t>
            </a: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Recherche de musiques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Playlists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f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Affichage des données personnelles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50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89505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5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avantages et inconvénients de la plateforme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Émoticône 3"/>
          <p:cNvSpPr/>
          <p:nvPr/>
        </p:nvSpPr>
        <p:spPr>
          <a:xfrm>
            <a:off x="5737488" y="1801844"/>
            <a:ext cx="936560" cy="915640"/>
          </a:xfrm>
          <a:prstGeom prst="smileyFace">
            <a:avLst>
              <a:gd name="adj" fmla="val 4653"/>
            </a:avLst>
          </a:prstGeom>
          <a:solidFill>
            <a:srgbClr val="00FA7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Émoticône 25"/>
          <p:cNvSpPr/>
          <p:nvPr/>
        </p:nvSpPr>
        <p:spPr>
          <a:xfrm>
            <a:off x="1780995" y="1822308"/>
            <a:ext cx="936560" cy="915640"/>
          </a:xfrm>
          <a:prstGeom prst="smileyFace">
            <a:avLst>
              <a:gd name="adj" fmla="val -4653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/>
          <p:cNvSpPr txBox="1"/>
          <p:nvPr/>
        </p:nvSpPr>
        <p:spPr>
          <a:xfrm>
            <a:off x="1043608" y="2959495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Algorithme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recherche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3608" y="3511377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Limitation du </a:t>
            </a:r>
            <a:r>
              <a:rPr lang="fr-FR" sz="1500" b="1" dirty="0">
                <a:solidFill>
                  <a:srgbClr val="C00000"/>
                </a:solidFill>
              </a:rPr>
              <a:t>nombre de morceaux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043608" y="4063259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Responsive </a:t>
            </a:r>
            <a:r>
              <a:rPr lang="fr-FR" sz="1500" b="1" dirty="0">
                <a:solidFill>
                  <a:srgbClr val="C00000"/>
                </a:solidFill>
              </a:rPr>
              <a:t>design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043608" y="4615141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Dimension sociale</a:t>
            </a:r>
            <a:endParaRPr lang="fr-FR" sz="1500" b="1" dirty="0">
              <a:solidFill>
                <a:srgbClr val="C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3608" y="5167022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C00000"/>
                </a:solidFill>
              </a:rPr>
              <a:t>- - Lecteur </a:t>
            </a:r>
            <a:r>
              <a:rPr lang="fr-FR" sz="1500" b="1" dirty="0">
                <a:solidFill>
                  <a:srgbClr val="C00000"/>
                </a:solidFill>
              </a:rPr>
              <a:t>de </a:t>
            </a:r>
            <a:r>
              <a:rPr lang="fr-FR" sz="1500" b="1" dirty="0" smtClean="0">
                <a:solidFill>
                  <a:srgbClr val="C00000"/>
                </a:solidFill>
              </a:rPr>
              <a:t>musique</a:t>
            </a:r>
            <a:endParaRPr lang="en-GB" sz="1500" b="1" dirty="0">
              <a:solidFill>
                <a:srgbClr val="C00000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932040" y="3009708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rgbClr val="00B050"/>
                </a:solidFill>
              </a:rPr>
              <a:t>++ Utilisation hors </a:t>
            </a:r>
            <a:r>
              <a:rPr lang="fr-FR" sz="1500" b="1" dirty="0">
                <a:solidFill>
                  <a:srgbClr val="00B050"/>
                </a:solidFill>
              </a:rPr>
              <a:t>connexion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32040" y="3697806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Design simple et agréable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932040" y="4385904"/>
            <a:ext cx="34287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Création de </a:t>
            </a:r>
            <a:r>
              <a:rPr lang="fr-FR" sz="1500" b="1" dirty="0">
                <a:solidFill>
                  <a:srgbClr val="00B050"/>
                </a:solidFill>
              </a:rPr>
              <a:t>playlists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4932040" y="5074003"/>
            <a:ext cx="3428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++ </a:t>
            </a:r>
            <a:r>
              <a:rPr lang="fr-FR" sz="1500" b="1" dirty="0" smtClean="0">
                <a:solidFill>
                  <a:srgbClr val="00B050"/>
                </a:solidFill>
              </a:rPr>
              <a:t>Réutilisation des morceaux déjà importés</a:t>
            </a:r>
            <a:endParaRPr lang="fr-FR" sz="1500" b="1" dirty="0">
              <a:solidFill>
                <a:srgbClr val="00B050"/>
              </a:solidFill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7" grpId="0"/>
      <p:bldP spid="28" grpId="0"/>
      <p:bldP spid="29" grpId="0"/>
      <p:bldP spid="35" grpId="0"/>
      <p:bldP spid="37" grpId="0"/>
      <p:bldP spid="38" grpId="0"/>
      <p:bldP spid="39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338041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avec le cahier des charges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http://www.google.fr/url?source=imglanding&amp;ct=img&amp;q=http://thumbs.dreamstime.com/z/spirale-illustration-attach%C3%A9e-de-bloc-notes-12818568.jpg&amp;sa=X&amp;ei=xnxpVZjnGofdUe68gcAP&amp;ved=0CAkQ8wc4IA&amp;usg=AFQjCNGirJEl3nrltI82nRkVgw3xWl9ZQ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3879" r="5502" b="11628"/>
          <a:stretch/>
        </p:blipFill>
        <p:spPr bwMode="auto">
          <a:xfrm>
            <a:off x="2123590" y="1714060"/>
            <a:ext cx="4968690" cy="46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3122486" y="2105000"/>
            <a:ext cx="292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Fonctions principales </a:t>
            </a:r>
            <a:endParaRPr lang="fr-FR" sz="2000" b="1" dirty="0" smtClean="0">
              <a:latin typeface="Bradley Hand ITC" panose="03070402050302030203" pitchFamily="66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131702" y="3371286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Dimension sociale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3131702" y="3943569"/>
            <a:ext cx="238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Bradley Hand ITC" panose="03070402050302030203" pitchFamily="66" charset="0"/>
              </a:rPr>
              <a:t>- Liste de lecture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3131702" y="4515852"/>
            <a:ext cx="291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Playlists utilisateur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3131702" y="5088135"/>
            <a:ext cx="3326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- </a:t>
            </a:r>
            <a:r>
              <a:rPr lang="fr-FR" sz="2000" b="1" dirty="0" smtClean="0">
                <a:latin typeface="Bradley Hand ITC" panose="03070402050302030203" pitchFamily="66" charset="0"/>
              </a:rPr>
              <a:t>Suggestion de playlists</a:t>
            </a:r>
          </a:p>
        </p:txBody>
      </p:sp>
      <p:sp>
        <p:nvSpPr>
          <p:cNvPr id="2" name="Multiplier 1"/>
          <p:cNvSpPr/>
          <p:nvPr/>
        </p:nvSpPr>
        <p:spPr>
          <a:xfrm>
            <a:off x="5397163" y="3258948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057" y="1763469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Multiplier 50"/>
          <p:cNvSpPr/>
          <p:nvPr/>
        </p:nvSpPr>
        <p:spPr>
          <a:xfrm>
            <a:off x="4980624" y="3846514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91" y="4277107"/>
            <a:ext cx="554676" cy="6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Multiplier 52"/>
          <p:cNvSpPr/>
          <p:nvPr/>
        </p:nvSpPr>
        <p:spPr>
          <a:xfrm>
            <a:off x="5916391" y="5018032"/>
            <a:ext cx="493166" cy="5161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ZoneTexte 53"/>
          <p:cNvSpPr txBox="1"/>
          <p:nvPr/>
        </p:nvSpPr>
        <p:spPr>
          <a:xfrm>
            <a:off x="3687385" y="2380818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Gestion de comptes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687385" y="2629551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err="1" smtClean="0">
                <a:latin typeface="Bradley Hand ITC" panose="03070402050302030203" pitchFamily="66" charset="0"/>
              </a:rPr>
              <a:t>Upload</a:t>
            </a:r>
            <a:r>
              <a:rPr lang="fr-FR" sz="1500" b="1" dirty="0" smtClean="0">
                <a:latin typeface="Bradley Hand ITC" panose="03070402050302030203" pitchFamily="66" charset="0"/>
              </a:rPr>
              <a:t> de musiques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687385" y="3127016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Recherche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3687385" y="2878284"/>
            <a:ext cx="2924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b="1" dirty="0" smtClean="0">
                <a:latin typeface="Bradley Hand ITC" panose="03070402050302030203" pitchFamily="66" charset="0"/>
              </a:rPr>
              <a:t>Lecture de titres</a:t>
            </a:r>
          </a:p>
        </p:txBody>
      </p:sp>
      <p:pic>
        <p:nvPicPr>
          <p:cNvPr id="58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46" y="2426538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62" y="2681123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99" y="2912067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www.google.fr/url?source=imglanding&amp;ct=img&amp;q=http://www.easyvectors.com/assets/images/vectors/afbig/green-check-mark-clip-art.jpg&amp;sa=X&amp;ei=R3xpVZDbPIGsUd_ug5AO&amp;ved=0CAkQ8wc4Mg&amp;usg=AFQjCNGcaByJXMNqpxj6zB7L8fuNeZQIa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58" y="3166191"/>
            <a:ext cx="148191" cy="1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0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ZoneTexte 61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3" name="Picture 3" descr="C:\Users\Aline\Desktop\bouton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3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179512" y="121648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apports du projets tuteurés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3069428" y="3223806"/>
            <a:ext cx="3168352" cy="10736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Programmation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548479" y="1873852"/>
            <a:ext cx="3168000" cy="10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white"/>
                </a:solidFill>
              </a:rPr>
              <a:t>Gestion de projets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385449" y="4903453"/>
            <a:ext cx="3261842" cy="1023878"/>
          </a:xfrm>
          <a:prstGeom prst="ellips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Modélisation</a:t>
            </a:r>
            <a:endParaRPr lang="en-US" b="1" dirty="0"/>
          </a:p>
        </p:txBody>
      </p:sp>
      <p:sp>
        <p:nvSpPr>
          <p:cNvPr id="43" name="Ellipse 42"/>
          <p:cNvSpPr/>
          <p:nvPr/>
        </p:nvSpPr>
        <p:spPr>
          <a:xfrm>
            <a:off x="5409983" y="4881005"/>
            <a:ext cx="3168352" cy="107368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Travail en équipe</a:t>
            </a:r>
            <a:endParaRPr lang="en-US" b="1" dirty="0"/>
          </a:p>
        </p:txBody>
      </p:sp>
      <p:sp>
        <p:nvSpPr>
          <p:cNvPr id="48" name="Ellipse 47"/>
          <p:cNvSpPr/>
          <p:nvPr/>
        </p:nvSpPr>
        <p:spPr>
          <a:xfrm>
            <a:off x="5409983" y="1873852"/>
            <a:ext cx="3168352" cy="1073682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Communication</a:t>
            </a:r>
            <a:endParaRPr lang="en-US" b="1" dirty="0"/>
          </a:p>
        </p:txBody>
      </p:sp>
      <p:pic>
        <p:nvPicPr>
          <p:cNvPr id="3074" name="Picture 2" descr="http://www.google.fr/url?source=imglanding&amp;ct=img&amp;q=http://static.wixstatic.com/media/95d1da_fc2ff9820f964685960c291fb7141fcc.jpg&amp;sa=X&amp;ei=uYFpVY-AIomAU8SpgMAK&amp;ved=0CAkQ8wc&amp;usg=AFQjCNFgzERZLUSjaGRw3trSA7UZbkUMyQ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1095790"/>
            <a:ext cx="632181" cy="63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oogle.fr/url?source=imglanding&amp;ct=img&amp;q=http://img.clubic.com/05007000-photo-logo-php-elephpant.jpg&amp;sa=X&amp;ei=V4JpVfu5IMXfU4ucgcAE&amp;ved=0CAkQ8wc&amp;usg=AFQjCNH9NweqKvRngGEBtiXUvGZ5HYdSg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02090"/>
            <a:ext cx="1001630" cy="6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google.fr/url?source=imglanding&amp;ct=img&amp;q=http://upload.wikimedia.org/wikipedia/commons/thumb/6/61/HTML5_logo_and_wordmark.svg/1024px-HTML5_logo_and_wordmark.svg.png&amp;sa=X&amp;ei=I4NpVffsHsLjU9rHg6gF&amp;ved=0CAkQ8wc&amp;usg=AFQjCNELtpyu6Kooj-PrzBEli5x4bwwEg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33688"/>
            <a:ext cx="999096" cy="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oogle.fr/url?source=imglanding&amp;ct=img&amp;q=http://php.quicoto.com/wp-content/uploads/2013/06/css3.jpg&amp;sa=X&amp;ei=RYNpVemOAcXjU6GsgdgP&amp;ved=0CAkQ8wc&amp;usg=AFQjCNFlpy2RfAeoxBHqCMdd9fX6Su2Yrw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15" y="4067063"/>
            <a:ext cx="1155168" cy="10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2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1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5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/>
          <p:cNvSpPr txBox="1"/>
          <p:nvPr/>
        </p:nvSpPr>
        <p:spPr>
          <a:xfrm>
            <a:off x="6229307" y="211563"/>
            <a:ext cx="216405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6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7" name="Picture 3" descr="C:\Users\Aline\Desktop\bouton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59138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95307" y="143279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26" y="130430"/>
            <a:ext cx="31273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206139" y="153819"/>
            <a:ext cx="28597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8043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à coins arrondis 22"/>
          <p:cNvSpPr/>
          <p:nvPr/>
        </p:nvSpPr>
        <p:spPr>
          <a:xfrm>
            <a:off x="5089867" y="1735073"/>
            <a:ext cx="3024336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SECONDAIRES</a:t>
            </a:r>
            <a:endParaRPr lang="en-GB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957789" y="1735073"/>
            <a:ext cx="3024336" cy="9361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FONCTIONS  </a:t>
            </a:r>
            <a:r>
              <a:rPr lang="fr-FR" b="1" dirty="0" smtClean="0"/>
              <a:t>PRINCIPALES</a:t>
            </a:r>
            <a:endParaRPr lang="en-GB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4887654" y="2965313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Homme-machine adaptée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5576" y="296473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titres musicaux via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5576" y="3570192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des informations sur les titres musicaux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5576" y="4175652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Formulation de requête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576" y="456566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des titres musicaux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55576" y="4955688"/>
            <a:ext cx="342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 de connexion et création de comptes utilisateur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87654" y="3498959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d’une liste de lecture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87654" y="4032605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de playlists utilisateur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87654" y="4566250"/>
            <a:ext cx="342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de playlists utilisateur</a:t>
            </a:r>
          </a:p>
        </p:txBody>
      </p:sp>
      <p:grpSp>
        <p:nvGrpSpPr>
          <p:cNvPr id="33" name="Groupe 32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1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9" grpId="0"/>
      <p:bldP spid="6" grpId="0"/>
      <p:bldP spid="25" grpId="0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191711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: problématique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21549" y="4930226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sp>
        <p:nvSpPr>
          <p:cNvPr id="10" name="Bouée 9"/>
          <p:cNvSpPr/>
          <p:nvPr/>
        </p:nvSpPr>
        <p:spPr>
          <a:xfrm>
            <a:off x="2304760" y="4451626"/>
            <a:ext cx="1333586" cy="1348154"/>
          </a:xfrm>
          <a:prstGeom prst="donut">
            <a:avLst>
              <a:gd name="adj" fmla="val 1217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lein 10"/>
          <p:cNvSpPr/>
          <p:nvPr/>
        </p:nvSpPr>
        <p:spPr>
          <a:xfrm>
            <a:off x="2302310" y="4451626"/>
            <a:ext cx="1333586" cy="1348154"/>
          </a:xfrm>
          <a:prstGeom prst="blockArc">
            <a:avLst>
              <a:gd name="adj1" fmla="val 15220728"/>
              <a:gd name="adj2" fmla="val 19346073"/>
              <a:gd name="adj3" fmla="val 118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494050" y="4930226"/>
            <a:ext cx="955006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 sec</a:t>
            </a:r>
            <a:endParaRPr lang="en-GB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319125" y="1787330"/>
            <a:ext cx="4866424" cy="1776955"/>
            <a:chOff x="2319125" y="1480925"/>
            <a:chExt cx="4866424" cy="1776955"/>
          </a:xfrm>
        </p:grpSpPr>
        <p:sp>
          <p:nvSpPr>
            <p:cNvPr id="3" name="Flèche droite 2"/>
            <p:cNvSpPr/>
            <p:nvPr/>
          </p:nvSpPr>
          <p:spPr>
            <a:xfrm>
              <a:off x="2319125" y="1948454"/>
              <a:ext cx="4407489" cy="530810"/>
            </a:xfrm>
            <a:prstGeom prst="rightArrow">
              <a:avLst>
                <a:gd name="adj1" fmla="val 100000"/>
                <a:gd name="adj2" fmla="val 4339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Virage 4"/>
            <p:cNvSpPr/>
            <p:nvPr/>
          </p:nvSpPr>
          <p:spPr>
            <a:xfrm rot="4832985">
              <a:off x="4605059" y="1897462"/>
              <a:ext cx="833989" cy="1313215"/>
            </a:xfrm>
            <a:prstGeom prst="bentArrow">
              <a:avLst>
                <a:gd name="adj1" fmla="val 51678"/>
                <a:gd name="adj2" fmla="val 14100"/>
                <a:gd name="adj3" fmla="val 25000"/>
                <a:gd name="adj4" fmla="val 7058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Virage 29"/>
            <p:cNvSpPr/>
            <p:nvPr/>
          </p:nvSpPr>
          <p:spPr>
            <a:xfrm rot="5777677" flipH="1">
              <a:off x="5722852" y="1219949"/>
              <a:ext cx="739501" cy="1274670"/>
            </a:xfrm>
            <a:prstGeom prst="bentArrow">
              <a:avLst>
                <a:gd name="adj1" fmla="val 51678"/>
                <a:gd name="adj2" fmla="val 10813"/>
                <a:gd name="adj3" fmla="val 25000"/>
                <a:gd name="adj4" fmla="val 6684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Virage 32"/>
            <p:cNvSpPr/>
            <p:nvPr/>
          </p:nvSpPr>
          <p:spPr>
            <a:xfrm rot="4663590" flipH="1">
              <a:off x="5234614" y="1190379"/>
              <a:ext cx="673653" cy="1254746"/>
            </a:xfrm>
            <a:prstGeom prst="bentArrow">
              <a:avLst>
                <a:gd name="adj1" fmla="val 32940"/>
                <a:gd name="adj2" fmla="val 19168"/>
                <a:gd name="adj3" fmla="val 25000"/>
                <a:gd name="adj4" fmla="val 7094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975225" y="2024121"/>
              <a:ext cx="1580018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55044" y="2888548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Fuite</a:t>
              </a:r>
              <a:r>
                <a:rPr lang="fr-FR" dirty="0" smtClean="0"/>
                <a:t> des internautes</a:t>
              </a:r>
              <a:endParaRPr lang="en-GB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6" y="2251000"/>
            <a:ext cx="2826318" cy="1324655"/>
            <a:chOff x="2195736" y="1948454"/>
            <a:chExt cx="2826318" cy="1324655"/>
          </a:xfrm>
        </p:grpSpPr>
        <p:sp>
          <p:nvSpPr>
            <p:cNvPr id="2" name="ZoneTexte 1"/>
            <p:cNvSpPr txBox="1"/>
            <p:nvPr/>
          </p:nvSpPr>
          <p:spPr>
            <a:xfrm>
              <a:off x="2195736" y="2903777"/>
              <a:ext cx="253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Affichage du site </a:t>
              </a:r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319126" y="1948454"/>
              <a:ext cx="2702928" cy="530810"/>
            </a:xfrm>
            <a:prstGeom prst="rightArrow">
              <a:avLst>
                <a:gd name="adj1" fmla="val 100000"/>
                <a:gd name="adj2" fmla="val 4539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71800" y="2019043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+ 3 secondes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6" name="Groupe 65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7" name="Flèche droite 66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1206225"/>
            <a:ext cx="851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 de la plateforme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636" y="216188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208987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40224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410610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66594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208987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80184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79179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8313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80184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70746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1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4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94258" y="719295"/>
              <a:ext cx="83436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6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ZoneTexte 67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9" name="Flèche droite 68"/>
          <p:cNvSpPr/>
          <p:nvPr/>
        </p:nvSpPr>
        <p:spPr>
          <a:xfrm rot="16200000">
            <a:off x="381367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modules développés : le diagramme de cas d’utilisation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7" y="1602791"/>
            <a:ext cx="8332941" cy="4307707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6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3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7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ZoneTexte 40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899592" y="701623"/>
              <a:ext cx="1253198" cy="28469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25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4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2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ZoneTexte 52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ZoneTexte 55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ZoneTexte 58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0" name="Flèche droite 59"/>
          <p:cNvSpPr/>
          <p:nvPr/>
        </p:nvSpPr>
        <p:spPr>
          <a:xfrm rot="16200000">
            <a:off x="1396700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7" name="Ellipse 2056"/>
          <p:cNvSpPr/>
          <p:nvPr/>
        </p:nvSpPr>
        <p:spPr>
          <a:xfrm>
            <a:off x="5534388" y="4982734"/>
            <a:ext cx="111631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/>
          <p:cNvSpPr/>
          <p:nvPr/>
        </p:nvSpPr>
        <p:spPr>
          <a:xfrm>
            <a:off x="2699792" y="3789040"/>
            <a:ext cx="13320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/>
          <p:cNvSpPr/>
          <p:nvPr/>
        </p:nvSpPr>
        <p:spPr>
          <a:xfrm>
            <a:off x="2917824" y="4488757"/>
            <a:ext cx="9252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/>
          <p:cNvSpPr/>
          <p:nvPr/>
        </p:nvSpPr>
        <p:spPr>
          <a:xfrm>
            <a:off x="2905948" y="3008828"/>
            <a:ext cx="1278244" cy="421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/>
          <p:cNvSpPr/>
          <p:nvPr/>
        </p:nvSpPr>
        <p:spPr>
          <a:xfrm>
            <a:off x="2633722" y="2376219"/>
            <a:ext cx="1612642" cy="421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Ellipse 77"/>
          <p:cNvSpPr/>
          <p:nvPr/>
        </p:nvSpPr>
        <p:spPr>
          <a:xfrm>
            <a:off x="5099808" y="1881688"/>
            <a:ext cx="1350000" cy="421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/>
          <p:cNvSpPr/>
          <p:nvPr/>
        </p:nvSpPr>
        <p:spPr>
          <a:xfrm>
            <a:off x="5240332" y="3224852"/>
            <a:ext cx="1287760" cy="493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Ellipse 79"/>
          <p:cNvSpPr/>
          <p:nvPr/>
        </p:nvSpPr>
        <p:spPr>
          <a:xfrm>
            <a:off x="5447971" y="4207976"/>
            <a:ext cx="12888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96" y="3705844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58" y="3919710"/>
            <a:ext cx="159319" cy="1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2057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221793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e 6"/>
          <p:cNvGrpSpPr/>
          <p:nvPr/>
        </p:nvGrpSpPr>
        <p:grpSpPr>
          <a:xfrm>
            <a:off x="6756896" y="2212179"/>
            <a:ext cx="1991568" cy="1080120"/>
            <a:chOff x="6518740" y="1725984"/>
            <a:chExt cx="1991568" cy="1080120"/>
          </a:xfrm>
        </p:grpSpPr>
        <p:sp>
          <p:nvSpPr>
            <p:cNvPr id="88" name="Chevron 87"/>
            <p:cNvSpPr/>
            <p:nvPr/>
          </p:nvSpPr>
          <p:spPr>
            <a:xfrm>
              <a:off x="6518740" y="1725984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0" name="ZoneTexte 89"/>
            <p:cNvSpPr txBox="1"/>
            <p:nvPr/>
          </p:nvSpPr>
          <p:spPr>
            <a:xfrm>
              <a:off x="7005210" y="1988840"/>
              <a:ext cx="1342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Redirection de l’utilisateur</a:t>
              </a:r>
              <a:endParaRPr lang="en-GB" sz="1400" b="1" dirty="0"/>
            </a:p>
          </p:txBody>
        </p:sp>
      </p:grpSp>
      <p:pic>
        <p:nvPicPr>
          <p:cNvPr id="91" name="Imag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200" y="3578538"/>
            <a:ext cx="1801134" cy="332248"/>
          </a:xfrm>
          <a:prstGeom prst="rect">
            <a:avLst/>
          </a:prstGeom>
        </p:spPr>
      </p:pic>
      <p:grpSp>
        <p:nvGrpSpPr>
          <p:cNvPr id="95" name="Groupe 94"/>
          <p:cNvGrpSpPr/>
          <p:nvPr/>
        </p:nvGrpSpPr>
        <p:grpSpPr>
          <a:xfrm>
            <a:off x="2004368" y="4077072"/>
            <a:ext cx="1879720" cy="936104"/>
            <a:chOff x="431237" y="2939177"/>
            <a:chExt cx="1836506" cy="936104"/>
          </a:xfrm>
        </p:grpSpPr>
        <p:sp>
          <p:nvSpPr>
            <p:cNvPr id="96" name="Rectangle à coins arrondis 95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ZoneTexte 96"/>
            <p:cNvSpPr txBox="1"/>
            <p:nvPr/>
          </p:nvSpPr>
          <p:spPr>
            <a:xfrm>
              <a:off x="431237" y="3056652"/>
              <a:ext cx="18365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Existence de $_</a:t>
              </a:r>
              <a:r>
                <a:rPr lang="fr-FR" sz="1400" b="1" dirty="0">
                  <a:solidFill>
                    <a:schemeClr val="bg1"/>
                  </a:solidFill>
                </a:rPr>
                <a:t>POST[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'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signup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_identifiant</a:t>
              </a:r>
              <a:r>
                <a:rPr lang="fr-FR" sz="1400" b="1" dirty="0">
                  <a:solidFill>
                    <a:schemeClr val="bg1"/>
                  </a:solidFill>
                </a:rPr>
                <a:t>']]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Groupe 97"/>
          <p:cNvGrpSpPr/>
          <p:nvPr/>
        </p:nvGrpSpPr>
        <p:grpSpPr>
          <a:xfrm>
            <a:off x="3588544" y="4074556"/>
            <a:ext cx="1888038" cy="936104"/>
            <a:chOff x="431236" y="2939177"/>
            <a:chExt cx="2075821" cy="936104"/>
          </a:xfrm>
        </p:grpSpPr>
        <p:sp>
          <p:nvSpPr>
            <p:cNvPr id="99" name="Rectangle à coins arrondis 98"/>
            <p:cNvSpPr/>
            <p:nvPr/>
          </p:nvSpPr>
          <p:spPr>
            <a:xfrm>
              <a:off x="431236" y="2939177"/>
              <a:ext cx="2075821" cy="93610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519962" y="3147244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If ( $</a:t>
              </a:r>
              <a:r>
                <a:rPr lang="fr-FR" sz="1400" b="1" dirty="0">
                  <a:solidFill>
                    <a:schemeClr val="bg1"/>
                  </a:solidFill>
                </a:rPr>
                <a:t>identifiant = 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   $</a:t>
              </a:r>
              <a:r>
                <a:rPr lang="fr-FR" sz="1400" b="1" dirty="0" err="1">
                  <a:solidFill>
                    <a:schemeClr val="bg1"/>
                  </a:solidFill>
                </a:rPr>
                <a:t>query</a:t>
              </a:r>
              <a:r>
                <a:rPr lang="fr-FR" sz="1400" b="1" dirty="0">
                  <a:solidFill>
                    <a:schemeClr val="bg1"/>
                  </a:solidFill>
                </a:rPr>
                <a:t>-&gt;</a:t>
              </a:r>
              <a:r>
                <a:rPr lang="fr-FR" sz="1400" b="1" dirty="0" err="1">
                  <a:solidFill>
                    <a:schemeClr val="bg1"/>
                  </a:solidFill>
                </a:rPr>
                <a:t>fetch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()){…}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Groupe 100"/>
          <p:cNvGrpSpPr/>
          <p:nvPr/>
        </p:nvGrpSpPr>
        <p:grpSpPr>
          <a:xfrm>
            <a:off x="5172720" y="4078697"/>
            <a:ext cx="1942829" cy="936104"/>
            <a:chOff x="323830" y="2939177"/>
            <a:chExt cx="1983102" cy="936104"/>
          </a:xfrm>
        </p:grpSpPr>
        <p:sp>
          <p:nvSpPr>
            <p:cNvPr id="102" name="Rectangle à coins arrondis 101"/>
            <p:cNvSpPr/>
            <p:nvPr/>
          </p:nvSpPr>
          <p:spPr>
            <a:xfrm>
              <a:off x="323830" y="2939177"/>
              <a:ext cx="1836506" cy="9361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377230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INSERT INTO </a:t>
              </a:r>
              <a:r>
                <a:rPr lang="fr-FR" sz="1400" b="1" dirty="0" smtClean="0"/>
                <a:t>utilisateur(…)</a:t>
              </a:r>
              <a:endParaRPr lang="en-GB" sz="1400" b="1" dirty="0"/>
            </a:p>
          </p:txBody>
        </p:sp>
      </p:grpSp>
      <p:grpSp>
        <p:nvGrpSpPr>
          <p:cNvPr id="104" name="Groupe 103"/>
          <p:cNvGrpSpPr/>
          <p:nvPr/>
        </p:nvGrpSpPr>
        <p:grpSpPr>
          <a:xfrm>
            <a:off x="6756896" y="4074556"/>
            <a:ext cx="1929702" cy="936104"/>
            <a:chOff x="338041" y="2939177"/>
            <a:chExt cx="1929702" cy="936104"/>
          </a:xfrm>
          <a:solidFill>
            <a:schemeClr val="bg1">
              <a:lumMod val="85000"/>
            </a:schemeClr>
          </a:solidFill>
        </p:grpSpPr>
        <p:sp>
          <p:nvSpPr>
            <p:cNvPr id="105" name="Rectangle à coins arrondis 104"/>
            <p:cNvSpPr/>
            <p:nvPr/>
          </p:nvSpPr>
          <p:spPr>
            <a:xfrm>
              <a:off x="431237" y="2939177"/>
              <a:ext cx="1743310" cy="9361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ZoneTexte 105"/>
            <p:cNvSpPr txBox="1"/>
            <p:nvPr/>
          </p:nvSpPr>
          <p:spPr>
            <a:xfrm>
              <a:off x="338041" y="3145619"/>
              <a:ext cx="192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header ("Location: </a:t>
              </a:r>
              <a:r>
                <a:rPr lang="fr-FR" sz="1400" b="1" dirty="0" err="1"/>
                <a:t>is_signup.php</a:t>
              </a:r>
              <a:r>
                <a:rPr lang="fr-FR" sz="1400" b="1" dirty="0"/>
                <a:t>");</a:t>
              </a:r>
              <a:endParaRPr lang="en-GB" sz="1400" b="1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32456" y="2210801"/>
            <a:ext cx="2108197" cy="1080120"/>
            <a:chOff x="260448" y="1737859"/>
            <a:chExt cx="2108197" cy="1080120"/>
          </a:xfrm>
        </p:grpSpPr>
        <p:sp>
          <p:nvSpPr>
            <p:cNvPr id="77" name="Chevron 76"/>
            <p:cNvSpPr/>
            <p:nvPr/>
          </p:nvSpPr>
          <p:spPr>
            <a:xfrm>
              <a:off x="260448" y="1737859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791100" y="2096561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Formulaire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2004368" y="2212179"/>
            <a:ext cx="1991568" cy="1080120"/>
            <a:chOff x="1931544" y="1730913"/>
            <a:chExt cx="1991568" cy="1080120"/>
          </a:xfrm>
        </p:grpSpPr>
        <p:sp>
          <p:nvSpPr>
            <p:cNvPr id="79" name="Chevron 78"/>
            <p:cNvSpPr/>
            <p:nvPr/>
          </p:nvSpPr>
          <p:spPr>
            <a:xfrm>
              <a:off x="1931544" y="1730913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2333284" y="1912449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Validation des données saisies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588544" y="2212179"/>
            <a:ext cx="1991568" cy="1080120"/>
            <a:chOff x="3465256" y="1725984"/>
            <a:chExt cx="1991568" cy="1080120"/>
          </a:xfrm>
        </p:grpSpPr>
        <p:sp>
          <p:nvSpPr>
            <p:cNvPr id="82" name="Chevron 81"/>
            <p:cNvSpPr/>
            <p:nvPr/>
          </p:nvSpPr>
          <p:spPr>
            <a:xfrm>
              <a:off x="3465256" y="1725984"/>
              <a:ext cx="1991568" cy="108012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3908632" y="1895123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Validation de disponibilité sur la 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5172720" y="2212179"/>
            <a:ext cx="1991568" cy="1080120"/>
            <a:chOff x="4982822" y="1725984"/>
            <a:chExt cx="1991568" cy="1080120"/>
          </a:xfrm>
        </p:grpSpPr>
        <p:sp>
          <p:nvSpPr>
            <p:cNvPr id="85" name="Chevron 84"/>
            <p:cNvSpPr/>
            <p:nvPr/>
          </p:nvSpPr>
          <p:spPr>
            <a:xfrm>
              <a:off x="4982822" y="1725984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0" name="ZoneTexte 109"/>
            <p:cNvSpPr txBox="1"/>
            <p:nvPr/>
          </p:nvSpPr>
          <p:spPr>
            <a:xfrm>
              <a:off x="5483980" y="2009363"/>
              <a:ext cx="1342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Enregistrement sur la BD</a:t>
              </a:r>
              <a:endParaRPr lang="en-GB" sz="1400" b="1" dirty="0"/>
            </a:p>
          </p:txBody>
        </p:sp>
      </p:grpSp>
      <p:sp>
        <p:nvSpPr>
          <p:cNvPr id="111" name="ZoneTexte 110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 rotWithShape="1">
          <a:blip r:embed="rId6"/>
          <a:srcRect l="28087" r="32807" b="26551"/>
          <a:stretch/>
        </p:blipFill>
        <p:spPr>
          <a:xfrm>
            <a:off x="332456" y="3744662"/>
            <a:ext cx="2362640" cy="21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6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27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4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2195736" y="705189"/>
              <a:ext cx="2029045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56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ZoneTexte 56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59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ZoneTexte 59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1" name="Flèche droite 60"/>
          <p:cNvSpPr/>
          <p:nvPr/>
        </p:nvSpPr>
        <p:spPr>
          <a:xfrm rot="16200000">
            <a:off x="3153358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8" name="Groupe 67"/>
          <p:cNvGrpSpPr/>
          <p:nvPr/>
        </p:nvGrpSpPr>
        <p:grpSpPr>
          <a:xfrm>
            <a:off x="332456" y="2206167"/>
            <a:ext cx="2108197" cy="1080120"/>
            <a:chOff x="234322" y="1424651"/>
            <a:chExt cx="2108197" cy="1080120"/>
          </a:xfrm>
        </p:grpSpPr>
        <p:sp>
          <p:nvSpPr>
            <p:cNvPr id="69" name="Chevron 68"/>
            <p:cNvSpPr/>
            <p:nvPr/>
          </p:nvSpPr>
          <p:spPr>
            <a:xfrm>
              <a:off x="234322" y="1424651"/>
              <a:ext cx="2108197" cy="108012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683568" y="169973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Utilisateur connecté?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2004368" y="2206167"/>
            <a:ext cx="1991568" cy="1080120"/>
            <a:chOff x="1904857" y="1424651"/>
            <a:chExt cx="1991568" cy="1080120"/>
          </a:xfrm>
        </p:grpSpPr>
        <p:sp>
          <p:nvSpPr>
            <p:cNvPr id="72" name="Chevron 71"/>
            <p:cNvSpPr/>
            <p:nvPr/>
          </p:nvSpPr>
          <p:spPr>
            <a:xfrm>
              <a:off x="1904857" y="1424651"/>
              <a:ext cx="1991568" cy="1080120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2361985" y="180987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Formulaire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e 77"/>
          <p:cNvGrpSpPr/>
          <p:nvPr/>
        </p:nvGrpSpPr>
        <p:grpSpPr>
          <a:xfrm>
            <a:off x="5172720" y="2204864"/>
            <a:ext cx="1991568" cy="1080120"/>
            <a:chOff x="4956696" y="1412776"/>
            <a:chExt cx="1991568" cy="1080120"/>
          </a:xfrm>
        </p:grpSpPr>
        <p:sp>
          <p:nvSpPr>
            <p:cNvPr id="80" name="Chevron 79"/>
            <p:cNvSpPr/>
            <p:nvPr/>
          </p:nvSpPr>
          <p:spPr>
            <a:xfrm>
              <a:off x="4956696" y="1412776"/>
              <a:ext cx="1991568" cy="1080120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5351006" y="1733619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Gestion des exceptions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oupe 82"/>
          <p:cNvGrpSpPr/>
          <p:nvPr/>
        </p:nvGrpSpPr>
        <p:grpSpPr>
          <a:xfrm>
            <a:off x="6756896" y="2204864"/>
            <a:ext cx="1991568" cy="1080120"/>
            <a:chOff x="6658762" y="1412776"/>
            <a:chExt cx="1991568" cy="1080120"/>
          </a:xfrm>
        </p:grpSpPr>
        <p:sp>
          <p:nvSpPr>
            <p:cNvPr id="84" name="Chevron 83"/>
            <p:cNvSpPr/>
            <p:nvPr/>
          </p:nvSpPr>
          <p:spPr>
            <a:xfrm>
              <a:off x="6658762" y="1412776"/>
              <a:ext cx="1991568" cy="108012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7020272" y="1658765"/>
              <a:ext cx="13420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Affichage des options de comptes</a:t>
              </a:r>
            </a:p>
          </p:txBody>
        </p:sp>
      </p:grpSp>
      <p:pic>
        <p:nvPicPr>
          <p:cNvPr id="87" name="Imag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038" y="3776814"/>
            <a:ext cx="2051906" cy="732306"/>
          </a:xfrm>
          <a:prstGeom prst="rect">
            <a:avLst/>
          </a:prstGeom>
        </p:spPr>
      </p:pic>
      <p:grpSp>
        <p:nvGrpSpPr>
          <p:cNvPr id="114" name="Groupe 113"/>
          <p:cNvGrpSpPr/>
          <p:nvPr/>
        </p:nvGrpSpPr>
        <p:grpSpPr>
          <a:xfrm>
            <a:off x="1935593" y="2558639"/>
            <a:ext cx="742713" cy="378935"/>
            <a:chOff x="3219003" y="3112511"/>
            <a:chExt cx="2537655" cy="388497"/>
          </a:xfrm>
        </p:grpSpPr>
        <p:sp>
          <p:nvSpPr>
            <p:cNvPr id="115" name="Flèche droite 114"/>
            <p:cNvSpPr/>
            <p:nvPr/>
          </p:nvSpPr>
          <p:spPr>
            <a:xfrm>
              <a:off x="3219003" y="3112511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3502995" y="3152843"/>
              <a:ext cx="1811318" cy="31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Non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3588544" y="2204864"/>
            <a:ext cx="1991568" cy="1080120"/>
            <a:chOff x="3465256" y="1543406"/>
            <a:chExt cx="1991568" cy="1080120"/>
          </a:xfrm>
        </p:grpSpPr>
        <p:grpSp>
          <p:nvGrpSpPr>
            <p:cNvPr id="74" name="Groupe 73"/>
            <p:cNvGrpSpPr/>
            <p:nvPr/>
          </p:nvGrpSpPr>
          <p:grpSpPr>
            <a:xfrm>
              <a:off x="3465256" y="1543406"/>
              <a:ext cx="1991568" cy="1080120"/>
              <a:chOff x="3439130" y="1412776"/>
              <a:chExt cx="1991568" cy="1080120"/>
            </a:xfrm>
          </p:grpSpPr>
          <p:sp>
            <p:nvSpPr>
              <p:cNvPr id="75" name="Chevron 74"/>
              <p:cNvSpPr/>
              <p:nvPr/>
            </p:nvSpPr>
            <p:spPr>
              <a:xfrm>
                <a:off x="3439130" y="1412776"/>
                <a:ext cx="1991568" cy="1080120"/>
              </a:xfrm>
              <a:prstGeom prst="chevr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ZoneTexte 75"/>
              <p:cNvSpPr txBox="1"/>
              <p:nvPr/>
            </p:nvSpPr>
            <p:spPr>
              <a:xfrm>
                <a:off x="3784681" y="1581916"/>
                <a:ext cx="12961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7" name="ZoneTexte 116"/>
            <p:cNvSpPr txBox="1"/>
            <p:nvPr/>
          </p:nvSpPr>
          <p:spPr>
            <a:xfrm>
              <a:off x="3866082" y="1858196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Connexion </a:t>
              </a:r>
              <a:br>
                <a:rPr lang="fr-FR" sz="1400" b="1" dirty="0" smtClean="0">
                  <a:solidFill>
                    <a:schemeClr val="bg1"/>
                  </a:solidFill>
                </a:rPr>
              </a:br>
              <a:r>
                <a:rPr lang="fr-FR" sz="1400" b="1" dirty="0" smtClean="0">
                  <a:solidFill>
                    <a:schemeClr val="bg1"/>
                  </a:solidFill>
                </a:rPr>
                <a:t>BD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4655611" y="4947180"/>
            <a:ext cx="3974029" cy="1159092"/>
            <a:chOff x="4729291" y="3040054"/>
            <a:chExt cx="3974029" cy="1159092"/>
          </a:xfrm>
        </p:grpSpPr>
        <p:pic>
          <p:nvPicPr>
            <p:cNvPr id="89" name="Image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9291" y="3040054"/>
              <a:ext cx="3974029" cy="1159092"/>
            </a:xfrm>
            <a:prstGeom prst="rect">
              <a:avLst/>
            </a:prstGeom>
          </p:spPr>
        </p:pic>
        <p:sp>
          <p:nvSpPr>
            <p:cNvPr id="142" name="Rectangle 141"/>
            <p:cNvSpPr/>
            <p:nvPr/>
          </p:nvSpPr>
          <p:spPr>
            <a:xfrm>
              <a:off x="8318490" y="3076040"/>
              <a:ext cx="349971" cy="18099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…</a:t>
              </a:r>
              <a:endParaRPr lang="fr-FR" dirty="0"/>
            </a:p>
          </p:txBody>
        </p:sp>
      </p:grpSp>
      <p:sp>
        <p:nvSpPr>
          <p:cNvPr id="143" name="ZoneTexte 142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Connexion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1" name="Groupe 110"/>
          <p:cNvGrpSpPr/>
          <p:nvPr/>
        </p:nvGrpSpPr>
        <p:grpSpPr>
          <a:xfrm>
            <a:off x="1919512" y="1969945"/>
            <a:ext cx="5028752" cy="378935"/>
            <a:chOff x="3219003" y="3112514"/>
            <a:chExt cx="2537655" cy="388497"/>
          </a:xfrm>
        </p:grpSpPr>
        <p:sp>
          <p:nvSpPr>
            <p:cNvPr id="112" name="Flèche droite 111"/>
            <p:cNvSpPr/>
            <p:nvPr/>
          </p:nvSpPr>
          <p:spPr>
            <a:xfrm>
              <a:off x="3219003" y="3112514"/>
              <a:ext cx="2537655" cy="38849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3502997" y="3152843"/>
              <a:ext cx="181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</a:rPr>
                <a:t>Oui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0651" y="106725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38041" y="1216488"/>
            <a:ext cx="851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Upload</a:t>
            </a:r>
            <a:r>
              <a:rPr lang="fr-FR" sz="2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 musiques : aperçu de la page</a:t>
            </a:r>
            <a:endParaRPr lang="en-GB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" y="1708619"/>
            <a:ext cx="8260472" cy="42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319196" y="3097904"/>
            <a:ext cx="53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Titre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881904" y="3503560"/>
            <a:ext cx="7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Artiste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981814" y="3905196"/>
            <a:ext cx="85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solidFill>
                  <a:srgbClr val="FF0000"/>
                </a:solidFill>
              </a:rPr>
              <a:t>Genre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3" name="Connecteur droit avec flèche 2"/>
          <p:cNvCxnSpPr>
            <a:stCxn id="22" idx="3"/>
          </p:cNvCxnSpPr>
          <p:nvPr/>
        </p:nvCxnSpPr>
        <p:spPr>
          <a:xfrm>
            <a:off x="3853496" y="3251793"/>
            <a:ext cx="237471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586346" y="3670822"/>
            <a:ext cx="5046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3853496" y="3905196"/>
            <a:ext cx="358464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6" name="Groupe 25"/>
          <p:cNvGrpSpPr/>
          <p:nvPr/>
        </p:nvGrpSpPr>
        <p:grpSpPr>
          <a:xfrm>
            <a:off x="6575" y="6467849"/>
            <a:ext cx="9144000" cy="420949"/>
            <a:chOff x="-7484" y="6453335"/>
            <a:chExt cx="9144000" cy="420949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453335"/>
              <a:ext cx="9144000" cy="412731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-7484" y="6453336"/>
              <a:ext cx="9143999" cy="42094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46551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Sous-titre 2"/>
            <p:cNvSpPr txBox="1">
              <a:spLocks/>
            </p:cNvSpPr>
            <p:nvPr/>
          </p:nvSpPr>
          <p:spPr>
            <a:xfrm>
              <a:off x="1317125" y="6496878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pic>
        <p:nvPicPr>
          <p:cNvPr id="38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0" y="117194"/>
            <a:ext cx="1986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795307" y="15097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0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2" y="57860"/>
            <a:ext cx="31273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/>
          <p:cNvSpPr txBox="1"/>
          <p:nvPr/>
        </p:nvSpPr>
        <p:spPr>
          <a:xfrm>
            <a:off x="2929206" y="145098"/>
            <a:ext cx="334910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 &amp; 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2" name="Picture 3" descr="C:\Users\Aline\Desktop\bouto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14" y="121164"/>
            <a:ext cx="181908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6229307" y="145660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4" name="Groupe 43"/>
          <p:cNvGrpSpPr/>
          <p:nvPr/>
        </p:nvGrpSpPr>
        <p:grpSpPr>
          <a:xfrm>
            <a:off x="93134" y="649154"/>
            <a:ext cx="834362" cy="371526"/>
            <a:chOff x="94258" y="695443"/>
            <a:chExt cx="834362" cy="371526"/>
          </a:xfrm>
        </p:grpSpPr>
        <p:pic>
          <p:nvPicPr>
            <p:cNvPr id="45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11151" y="695443"/>
              <a:ext cx="586699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94258" y="734684"/>
              <a:ext cx="83436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IHM</a:t>
              </a:r>
              <a:endParaRPr lang="en-GB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912948" y="649154"/>
            <a:ext cx="1253198" cy="371526"/>
            <a:chOff x="899592" y="658206"/>
            <a:chExt cx="1253198" cy="371526"/>
          </a:xfrm>
        </p:grpSpPr>
        <p:pic>
          <p:nvPicPr>
            <p:cNvPr id="48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906866" y="658206"/>
              <a:ext cx="1238650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/>
            <p:cNvSpPr txBox="1"/>
            <p:nvPr/>
          </p:nvSpPr>
          <p:spPr>
            <a:xfrm>
              <a:off x="899592" y="690081"/>
              <a:ext cx="125319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Les modules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2211381" y="649154"/>
            <a:ext cx="2029045" cy="371526"/>
            <a:chOff x="2195736" y="657925"/>
            <a:chExt cx="2029045" cy="371526"/>
          </a:xfrm>
        </p:grpSpPr>
        <p:pic>
          <p:nvPicPr>
            <p:cNvPr id="51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2283292" y="657925"/>
              <a:ext cx="1853933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2195736" y="689800"/>
              <a:ext cx="20290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Inscription/Connexion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4176522" y="649154"/>
            <a:ext cx="1014522" cy="371526"/>
            <a:chOff x="4054562" y="649154"/>
            <a:chExt cx="1014522" cy="371526"/>
          </a:xfrm>
        </p:grpSpPr>
        <p:pic>
          <p:nvPicPr>
            <p:cNvPr id="54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4173516" y="649154"/>
              <a:ext cx="776615" cy="37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ZoneTexte 54"/>
            <p:cNvSpPr txBox="1"/>
            <p:nvPr/>
          </p:nvSpPr>
          <p:spPr>
            <a:xfrm>
              <a:off x="4054562" y="681029"/>
              <a:ext cx="101452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Upload</a:t>
              </a:r>
              <a:endParaRPr lang="en-GB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5060641" y="649154"/>
            <a:ext cx="1282531" cy="360000"/>
            <a:chOff x="4963079" y="669922"/>
            <a:chExt cx="1282531" cy="360000"/>
          </a:xfrm>
        </p:grpSpPr>
        <p:pic>
          <p:nvPicPr>
            <p:cNvPr id="57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5113456" y="669922"/>
              <a:ext cx="98177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/>
            <p:cNvSpPr txBox="1"/>
            <p:nvPr/>
          </p:nvSpPr>
          <p:spPr>
            <a:xfrm>
              <a:off x="4963079" y="696034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Recherche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6169789" y="649154"/>
            <a:ext cx="1282531" cy="360000"/>
            <a:chOff x="6097781" y="692736"/>
            <a:chExt cx="1282531" cy="360000"/>
          </a:xfrm>
        </p:grpSpPr>
        <p:pic>
          <p:nvPicPr>
            <p:cNvPr id="60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6279063" y="692736"/>
              <a:ext cx="91996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ZoneTexte 60"/>
            <p:cNvSpPr txBox="1"/>
            <p:nvPr/>
          </p:nvSpPr>
          <p:spPr>
            <a:xfrm>
              <a:off x="6097781" y="718848"/>
              <a:ext cx="1282531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Playlists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7300079" y="649154"/>
            <a:ext cx="1765445" cy="360000"/>
            <a:chOff x="7193316" y="702588"/>
            <a:chExt cx="1765445" cy="360000"/>
          </a:xfrm>
        </p:grpSpPr>
        <p:pic>
          <p:nvPicPr>
            <p:cNvPr id="63" name="Picture 3" descr="C:\Users\Aline\Desktop\bouton.png"/>
            <p:cNvPicPr preferRelativeResize="0"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7" r="8651"/>
            <a:stretch/>
          </p:blipFill>
          <p:spPr bwMode="auto">
            <a:xfrm>
              <a:off x="7312843" y="702588"/>
              <a:ext cx="152639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7193316" y="728700"/>
              <a:ext cx="1765445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Schoolbook" panose="02040604050505020304" pitchFamily="18" charset="0"/>
                </a:rPr>
                <a:t>Infos utilisateur</a:t>
              </a:r>
              <a:endParaRPr 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65" name="Flèche droite 64"/>
          <p:cNvSpPr/>
          <p:nvPr/>
        </p:nvSpPr>
        <p:spPr>
          <a:xfrm rot="16200000">
            <a:off x="4593174" y="1035563"/>
            <a:ext cx="216000" cy="288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1293</Words>
  <Application>Microsoft Office PowerPoint</Application>
  <PresentationFormat>Affichage à l'écran (4:3)</PresentationFormat>
  <Paragraphs>445</Paragraphs>
  <Slides>24</Slides>
  <Notes>7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Présentation PowerPoint</vt:lpstr>
      <vt:lpstr>Présentation PowerPoint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117</cp:revision>
  <dcterms:created xsi:type="dcterms:W3CDTF">2015-05-08T09:06:27Z</dcterms:created>
  <dcterms:modified xsi:type="dcterms:W3CDTF">2015-06-01T11:20:40Z</dcterms:modified>
</cp:coreProperties>
</file>